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57" r:id="rId3"/>
    <p:sldId id="279" r:id="rId4"/>
    <p:sldId id="280" r:id="rId5"/>
    <p:sldId id="281" r:id="rId6"/>
    <p:sldId id="282" r:id="rId7"/>
    <p:sldId id="283" r:id="rId8"/>
    <p:sldId id="309" r:id="rId9"/>
    <p:sldId id="260" r:id="rId10"/>
    <p:sldId id="265" r:id="rId11"/>
    <p:sldId id="262" r:id="rId12"/>
    <p:sldId id="317" r:id="rId13"/>
    <p:sldId id="275" r:id="rId14"/>
    <p:sldId id="299" r:id="rId15"/>
    <p:sldId id="278" r:id="rId16"/>
    <p:sldId id="277" r:id="rId17"/>
    <p:sldId id="318" r:id="rId18"/>
    <p:sldId id="319" r:id="rId19"/>
    <p:sldId id="287" r:id="rId20"/>
    <p:sldId id="288" r:id="rId21"/>
    <p:sldId id="307" r:id="rId22"/>
    <p:sldId id="337" r:id="rId23"/>
    <p:sldId id="332" r:id="rId24"/>
    <p:sldId id="333" r:id="rId25"/>
    <p:sldId id="334" r:id="rId26"/>
    <p:sldId id="335" r:id="rId27"/>
    <p:sldId id="336" r:id="rId28"/>
    <p:sldId id="290" r:id="rId29"/>
    <p:sldId id="303" r:id="rId30"/>
    <p:sldId id="320" r:id="rId31"/>
    <p:sldId id="321" r:id="rId32"/>
    <p:sldId id="322" r:id="rId33"/>
    <p:sldId id="304" r:id="rId34"/>
    <p:sldId id="305" r:id="rId35"/>
    <p:sldId id="324" r:id="rId36"/>
    <p:sldId id="306" r:id="rId37"/>
    <p:sldId id="325" r:id="rId38"/>
    <p:sldId id="327" r:id="rId39"/>
    <p:sldId id="329" r:id="rId40"/>
    <p:sldId id="328" r:id="rId41"/>
    <p:sldId id="326" r:id="rId42"/>
    <p:sldId id="330" r:id="rId43"/>
    <p:sldId id="331" r:id="rId44"/>
    <p:sldId id="264" r:id="rId45"/>
    <p:sldId id="266" r:id="rId46"/>
  </p:sldIdLst>
  <p:sldSz cx="18288000" cy="10287000"/>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Merriweather" panose="020B060402020202020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3" autoAdjust="0"/>
    <p:restoredTop sz="93883" autoAdjust="0"/>
  </p:normalViewPr>
  <p:slideViewPr>
    <p:cSldViewPr>
      <p:cViewPr varScale="1">
        <p:scale>
          <a:sx n="61" d="100"/>
          <a:sy n="61" d="100"/>
        </p:scale>
        <p:origin x="341"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16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1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76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8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47" Type="http://schemas.openxmlformats.org/officeDocument/2006/relationships/image" Target="../media/image41.png"/><Relationship Id="rId7" Type="http://schemas.openxmlformats.org/officeDocument/2006/relationships/image" Target="../media/image40.svg"/><Relationship Id="rId46"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45" Type="http://schemas.openxmlformats.org/officeDocument/2006/relationships/image" Target="../media/image290.png"/><Relationship Id="rId5" Type="http://schemas.openxmlformats.org/officeDocument/2006/relationships/image" Target="../media/image38.svg"/><Relationship Id="rId49" Type="http://schemas.openxmlformats.org/officeDocument/2006/relationships/image" Target="../media/image32.png"/><Relationship Id="rId44" Type="http://schemas.openxmlformats.org/officeDocument/2006/relationships/image" Target="../media/image28.png"/><Relationship Id="rId4" Type="http://schemas.openxmlformats.org/officeDocument/2006/relationships/image" Target="../media/image37.png"/><Relationship Id="rId48"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svg"/><Relationship Id="rId4" Type="http://schemas.openxmlformats.org/officeDocument/2006/relationships/image" Target="../media/image7.png"/><Relationship Id="rId35"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8" Type="http://schemas.openxmlformats.org/officeDocument/2006/relationships/image" Target="../media/image36.png"/><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 Id="rId14" Type="http://schemas.openxmlformats.org/officeDocument/2006/relationships/image" Target="../media/image370.png"/></Relationships>
</file>

<file path=ppt/slides/_rels/slide15.xml.rels><?xml version="1.0" encoding="UTF-8" standalone="yes"?>
<Relationships xmlns="http://schemas.openxmlformats.org/package/2006/relationships"><Relationship Id="rId13" Type="http://schemas.openxmlformats.org/officeDocument/2006/relationships/image" Target="../media/image390.png"/><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2.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 Id="rId14" Type="http://schemas.openxmlformats.org/officeDocument/2006/relationships/image" Target="../media/image410.png"/></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2.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15" Type="http://schemas.openxmlformats.org/officeDocument/2006/relationships/image" Target="../media/image430.png"/><Relationship Id="rId4" Type="http://schemas.openxmlformats.org/officeDocument/2006/relationships/image" Target="../media/image3.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2.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svg"/><Relationship Id="rId15" Type="http://schemas.openxmlformats.org/officeDocument/2006/relationships/image" Target="../media/image450.png"/><Relationship Id="rId4" Type="http://schemas.openxmlformats.org/officeDocument/2006/relationships/image" Target="../media/image3.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8.png"/><Relationship Id="rId5" Type="http://schemas.openxmlformats.org/officeDocument/2006/relationships/image" Target="../media/image26.svg"/><Relationship Id="rId10" Type="http://schemas.openxmlformats.org/officeDocument/2006/relationships/image" Target="../media/image47.png"/><Relationship Id="rId4" Type="http://schemas.openxmlformats.org/officeDocument/2006/relationships/image" Target="../media/image25.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52.svg"/><Relationship Id="rId15" Type="http://schemas.openxmlformats.org/officeDocument/2006/relationships/image" Target="../media/image54.png"/><Relationship Id="rId4" Type="http://schemas.openxmlformats.org/officeDocument/2006/relationships/image" Target="../media/image51.png"/><Relationship Id="rId1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6" Type="http://schemas.openxmlformats.org/officeDocument/2006/relationships/image" Target="../media/image57.svg"/><Relationship Id="rId1" Type="http://schemas.openxmlformats.org/officeDocument/2006/relationships/slideLayout" Target="../slideLayouts/slideLayout7.xml"/><Relationship Id="rId5" Type="http://schemas.openxmlformats.org/officeDocument/2006/relationships/image" Target="../media/image8.svg"/><Relationship Id="rId15" Type="http://schemas.openxmlformats.org/officeDocument/2006/relationships/image" Target="../media/image56.png"/><Relationship Id="rId4" Type="http://schemas.openxmlformats.org/officeDocument/2006/relationships/image" Target="../media/image7.pn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26" Type="http://schemas.openxmlformats.org/officeDocument/2006/relationships/image" Target="../media/image57.png"/><Relationship Id="rId3" Type="http://schemas.openxmlformats.org/officeDocument/2006/relationships/image" Target="../media/image22.svg"/><Relationship Id="rId7" Type="http://schemas.openxmlformats.org/officeDocument/2006/relationships/image" Target="../media/image57.svg"/><Relationship Id="rId33" Type="http://schemas.openxmlformats.org/officeDocument/2006/relationships/image" Target="../media/image64.png"/><Relationship Id="rId2" Type="http://schemas.openxmlformats.org/officeDocument/2006/relationships/image" Target="../media/image21.png"/><Relationship Id="rId29"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6.png"/><Relationship Id="rId32" Type="http://schemas.openxmlformats.org/officeDocument/2006/relationships/image" Target="../media/image63.png"/><Relationship Id="rId5" Type="http://schemas.openxmlformats.org/officeDocument/2006/relationships/image" Target="../media/image8.svg"/><Relationship Id="rId28" Type="http://schemas.openxmlformats.org/officeDocument/2006/relationships/image" Target="../media/image59.png"/><Relationship Id="rId31" Type="http://schemas.openxmlformats.org/officeDocument/2006/relationships/image" Target="../media/image62.png"/><Relationship Id="rId4" Type="http://schemas.openxmlformats.org/officeDocument/2006/relationships/image" Target="../media/image7.png"/><Relationship Id="rId27" Type="http://schemas.openxmlformats.org/officeDocument/2006/relationships/image" Target="../media/image58.png"/><Relationship Id="rId30" Type="http://schemas.openxmlformats.org/officeDocument/2006/relationships/image" Target="../media/image61.png"/></Relationships>
</file>

<file path=ppt/slides/_rels/slide31.xml.rels><?xml version="1.0" encoding="UTF-8" standalone="yes"?>
<Relationships xmlns="http://schemas.openxmlformats.org/package/2006/relationships"><Relationship Id="rId26" Type="http://schemas.openxmlformats.org/officeDocument/2006/relationships/image" Target="../media/image65.png"/><Relationship Id="rId3" Type="http://schemas.openxmlformats.org/officeDocument/2006/relationships/image" Target="../media/image22.svg"/><Relationship Id="rId7" Type="http://schemas.openxmlformats.org/officeDocument/2006/relationships/image" Target="../media/image57.svg"/><Relationship Id="rId33" Type="http://schemas.openxmlformats.org/officeDocument/2006/relationships/image" Target="../media/image72.png"/><Relationship Id="rId2" Type="http://schemas.openxmlformats.org/officeDocument/2006/relationships/image" Target="../media/image21.png"/><Relationship Id="rId29"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6.png"/><Relationship Id="rId32" Type="http://schemas.openxmlformats.org/officeDocument/2006/relationships/image" Target="../media/image71.png"/><Relationship Id="rId5" Type="http://schemas.openxmlformats.org/officeDocument/2006/relationships/image" Target="../media/image8.svg"/><Relationship Id="rId28" Type="http://schemas.openxmlformats.org/officeDocument/2006/relationships/image" Target="../media/image67.png"/><Relationship Id="rId31" Type="http://schemas.openxmlformats.org/officeDocument/2006/relationships/image" Target="../media/image70.png"/><Relationship Id="rId4" Type="http://schemas.openxmlformats.org/officeDocument/2006/relationships/image" Target="../media/image7.png"/><Relationship Id="rId27" Type="http://schemas.openxmlformats.org/officeDocument/2006/relationships/image" Target="../media/image66.png"/><Relationship Id="rId30" Type="http://schemas.openxmlformats.org/officeDocument/2006/relationships/image" Target="../media/image69.png"/></Relationships>
</file>

<file path=ppt/slides/_rels/slide32.xml.rels><?xml version="1.0" encoding="UTF-8" standalone="yes"?>
<Relationships xmlns="http://schemas.openxmlformats.org/package/2006/relationships"><Relationship Id="rId26" Type="http://schemas.openxmlformats.org/officeDocument/2006/relationships/image" Target="../media/image73.png"/><Relationship Id="rId3" Type="http://schemas.openxmlformats.org/officeDocument/2006/relationships/image" Target="../media/image22.svg"/><Relationship Id="rId34" Type="http://schemas.openxmlformats.org/officeDocument/2006/relationships/image" Target="../media/image81.png"/><Relationship Id="rId33" Type="http://schemas.openxmlformats.org/officeDocument/2006/relationships/image" Target="../media/image80.png"/><Relationship Id="rId38" Type="http://schemas.openxmlformats.org/officeDocument/2006/relationships/image" Target="../media/image8.svg"/><Relationship Id="rId2" Type="http://schemas.openxmlformats.org/officeDocument/2006/relationships/image" Target="../media/image21.png"/><Relationship Id="rId29" Type="http://schemas.openxmlformats.org/officeDocument/2006/relationships/image" Target="../media/image76.png"/><Relationship Id="rId1" Type="http://schemas.openxmlformats.org/officeDocument/2006/relationships/slideLayout" Target="../slideLayouts/slideLayout7.xml"/><Relationship Id="rId32" Type="http://schemas.openxmlformats.org/officeDocument/2006/relationships/image" Target="../media/image79.png"/><Relationship Id="rId37" Type="http://schemas.openxmlformats.org/officeDocument/2006/relationships/image" Target="../media/image7.png"/><Relationship Id="rId5" Type="http://schemas.openxmlformats.org/officeDocument/2006/relationships/image" Target="../media/image57.svg"/><Relationship Id="rId28" Type="http://schemas.openxmlformats.org/officeDocument/2006/relationships/image" Target="../media/image75.png"/><Relationship Id="rId36" Type="http://schemas.openxmlformats.org/officeDocument/2006/relationships/image" Target="../media/image83.png"/><Relationship Id="rId31" Type="http://schemas.openxmlformats.org/officeDocument/2006/relationships/image" Target="../media/image78.png"/><Relationship Id="rId4" Type="http://schemas.openxmlformats.org/officeDocument/2006/relationships/image" Target="../media/image56.png"/><Relationship Id="rId27" Type="http://schemas.openxmlformats.org/officeDocument/2006/relationships/image" Target="../media/image74.png"/><Relationship Id="rId30" Type="http://schemas.openxmlformats.org/officeDocument/2006/relationships/image" Target="../media/image77.png"/><Relationship Id="rId35"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svg"/><Relationship Id="rId2" Type="http://schemas.openxmlformats.org/officeDocument/2006/relationships/image" Target="../media/image37.png"/><Relationship Id="rId20"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26" Type="http://schemas.openxmlformats.org/officeDocument/2006/relationships/image" Target="../media/image90.png"/><Relationship Id="rId3" Type="http://schemas.openxmlformats.org/officeDocument/2006/relationships/image" Target="../media/image38.svg"/><Relationship Id="rId7" Type="http://schemas.openxmlformats.org/officeDocument/2006/relationships/image" Target="../media/image46.svg"/><Relationship Id="rId25" Type="http://schemas.openxmlformats.org/officeDocument/2006/relationships/image" Target="../media/image8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5.png"/><Relationship Id="rId24" Type="http://schemas.openxmlformats.org/officeDocument/2006/relationships/image" Target="../media/image88.png"/><Relationship Id="rId5" Type="http://schemas.openxmlformats.org/officeDocument/2006/relationships/image" Target="../media/image8.svg"/><Relationship Id="rId23" Type="http://schemas.openxmlformats.org/officeDocument/2006/relationships/image" Target="../media/image87.png"/><Relationship Id="rId4" Type="http://schemas.openxmlformats.org/officeDocument/2006/relationships/image" Target="../media/image7.png"/><Relationship Id="rId9" Type="http://schemas.openxmlformats.org/officeDocument/2006/relationships/image" Target="../media/image4.svg"/><Relationship Id="rId22" Type="http://schemas.openxmlformats.org/officeDocument/2006/relationships/image" Target="../media/image86.png"/><Relationship Id="rId27" Type="http://schemas.openxmlformats.org/officeDocument/2006/relationships/image" Target="../media/image91.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26" Type="http://schemas.openxmlformats.org/officeDocument/2006/relationships/image" Target="../media/image96.png"/><Relationship Id="rId3" Type="http://schemas.openxmlformats.org/officeDocument/2006/relationships/image" Target="../media/image38.svg"/><Relationship Id="rId7" Type="http://schemas.openxmlformats.org/officeDocument/2006/relationships/image" Target="../media/image46.svg"/><Relationship Id="rId25" Type="http://schemas.openxmlformats.org/officeDocument/2006/relationships/image" Target="../media/image9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5.png"/><Relationship Id="rId24" Type="http://schemas.openxmlformats.org/officeDocument/2006/relationships/image" Target="../media/image94.png"/><Relationship Id="rId5" Type="http://schemas.openxmlformats.org/officeDocument/2006/relationships/image" Target="../media/image8.svg"/><Relationship Id="rId23" Type="http://schemas.openxmlformats.org/officeDocument/2006/relationships/image" Target="../media/image93.png"/><Relationship Id="rId4" Type="http://schemas.openxmlformats.org/officeDocument/2006/relationships/image" Target="../media/image7.png"/><Relationship Id="rId9" Type="http://schemas.openxmlformats.org/officeDocument/2006/relationships/image" Target="../media/image4.svg"/><Relationship Id="rId22"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svg"/><Relationship Id="rId21" Type="http://schemas.openxmlformats.org/officeDocument/2006/relationships/image" Target="../media/image101.png"/><Relationship Id="rId7" Type="http://schemas.openxmlformats.org/officeDocument/2006/relationships/image" Target="../media/image30.svg"/><Relationship Id="rId25" Type="http://schemas.openxmlformats.org/officeDocument/2006/relationships/image" Target="../media/image105.png"/><Relationship Id="rId2" Type="http://schemas.openxmlformats.org/officeDocument/2006/relationships/image" Target="../media/image35.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86.svg"/><Relationship Id="rId24" Type="http://schemas.openxmlformats.org/officeDocument/2006/relationships/image" Target="../media/image104.png"/><Relationship Id="rId5" Type="http://schemas.openxmlformats.org/officeDocument/2006/relationships/image" Target="../media/image26.svg"/><Relationship Id="rId23" Type="http://schemas.openxmlformats.org/officeDocument/2006/relationships/image" Target="../media/image103.png"/><Relationship Id="rId10" Type="http://schemas.openxmlformats.org/officeDocument/2006/relationships/image" Target="../media/image85.png"/><Relationship Id="rId19" Type="http://schemas.openxmlformats.org/officeDocument/2006/relationships/image" Target="../media/image99.png"/><Relationship Id="rId4" Type="http://schemas.openxmlformats.org/officeDocument/2006/relationships/image" Target="../media/image25.png"/><Relationship Id="rId9" Type="http://schemas.openxmlformats.org/officeDocument/2006/relationships/image" Target="../media/image38.svg"/><Relationship Id="rId22" Type="http://schemas.openxmlformats.org/officeDocument/2006/relationships/image" Target="../media/image102.png"/></Relationships>
</file>

<file path=ppt/slides/_rels/slide3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36.svg"/><Relationship Id="rId7" Type="http://schemas.openxmlformats.org/officeDocument/2006/relationships/image" Target="../media/image9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38.sv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0.xml.rels><?xml version="1.0" encoding="UTF-8" standalone="yes"?>
<Relationships xmlns="http://schemas.openxmlformats.org/package/2006/relationships"><Relationship Id="rId18" Type="http://schemas.openxmlformats.org/officeDocument/2006/relationships/image" Target="../media/image110.png"/><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svg"/><Relationship Id="rId36" Type="http://schemas.openxmlformats.org/officeDocument/2006/relationships/image" Target="../media/image112.png"/><Relationship Id="rId4" Type="http://schemas.openxmlformats.org/officeDocument/2006/relationships/image" Target="../media/image7.png"/><Relationship Id="rId35" Type="http://schemas.openxmlformats.org/officeDocument/2006/relationships/image" Target="../media/image111.png"/></Relationships>
</file>

<file path=ppt/slides/_rels/slide4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 Id="rId1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08.svg"/><Relationship Id="rId7" Type="http://schemas.openxmlformats.org/officeDocument/2006/relationships/image" Target="../media/image86.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38.sv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10.svg"/><Relationship Id="rId7" Type="http://schemas.openxmlformats.org/officeDocument/2006/relationships/image" Target="../media/image52.sv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15.svg"/><Relationship Id="rId4" Type="http://schemas.openxmlformats.org/officeDocument/2006/relationships/image" Target="../media/image114.png"/><Relationship Id="rId9" Type="http://schemas.openxmlformats.org/officeDocument/2006/relationships/image" Target="../media/image108.svg"/></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292034"/>
            <a:ext cx="3772950" cy="8469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20208" y="6287908"/>
            <a:ext cx="2050864" cy="1530457"/>
          </a:xfrm>
          <a:prstGeom prst="rect">
            <a:avLst/>
          </a:prstGeom>
        </p:spPr>
      </p:pic>
      <p:sp>
        <p:nvSpPr>
          <p:cNvPr id="11" name="Rectangle 10"/>
          <p:cNvSpPr/>
          <p:nvPr/>
        </p:nvSpPr>
        <p:spPr>
          <a:xfrm>
            <a:off x="4191000" y="2380325"/>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4075">
            <a:off x="15932557" y="65770"/>
            <a:ext cx="1524000" cy="1372231"/>
          </a:xfrm>
          <a:prstGeom prst="rect">
            <a:avLst/>
          </a:prstGeom>
        </p:spPr>
      </p:pic>
      <p:sp>
        <p:nvSpPr>
          <p:cNvPr id="17" name="Rectangle 16"/>
          <p:cNvSpPr/>
          <p:nvPr/>
        </p:nvSpPr>
        <p:spPr>
          <a:xfrm>
            <a:off x="381001" y="723901"/>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1. (SGK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68)</a:t>
            </a:r>
            <a:endParaRPr lang="en-US" sz="4000" dirty="0"/>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9765" y="8757539"/>
            <a:ext cx="1039529" cy="1246729"/>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923515" y="6141104"/>
            <a:ext cx="1796363" cy="202240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81000" y="1333501"/>
                <a:ext cx="18269919" cy="6901889"/>
              </a:xfrm>
              <a:prstGeom prst="rect">
                <a:avLst/>
              </a:prstGeom>
            </p:spPr>
            <p:txBody>
              <a:bodyPr wrap="square">
                <a:spAutoFit/>
              </a:bodyPr>
              <a:lstStyle/>
              <a:p>
                <a:pPr>
                  <a:lnSpc>
                    <a:spcPct val="200000"/>
                  </a:lnSpc>
                </a:pP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đây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bậc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a:latin typeface="Cambria Math" panose="02040503050406030204" pitchFamily="18" charset="0"/>
                        <a:ea typeface="Calibri" panose="020F0502020204030204" pitchFamily="34" charset="0"/>
                        <a:cs typeface="Arial" panose="020B0604020202020204" pitchFamily="34" charset="0"/>
                      </a:rPr>
                      <m:t>7</m:t>
                    </m:r>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latin typeface="Cambria Math" panose="02040503050406030204" pitchFamily="18" charset="0"/>
                        <a:ea typeface="Calibri" panose="020F0502020204030204" pitchFamily="34" charset="0"/>
                        <a:cs typeface="Arial" panose="020B0604020202020204" pitchFamily="34" charset="0"/>
                      </a:rPr>
                      <m:t>+5</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a:latin typeface="Cambria Math" panose="02040503050406030204" pitchFamily="18" charset="0"/>
                        <a:ea typeface="Calibri" panose="020F0502020204030204" pitchFamily="34" charset="0"/>
                        <a:cs typeface="Arial" panose="020B0604020202020204" pitchFamily="34" charset="0"/>
                      </a:rPr>
                      <m:t>2021</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𝑥</m:t>
                        </m:r>
                      </m:e>
                      <m:sup>
                        <m:r>
                          <a:rPr lang="en-US" sz="4000">
                            <a:latin typeface="Cambria Math" panose="02040503050406030204" pitchFamily="18" charset="0"/>
                            <a:ea typeface="Calibri" panose="020F0502020204030204" pitchFamily="34" charset="0"/>
                            <a:cs typeface="Arial" panose="020B0604020202020204" pitchFamily="34" charset="0"/>
                          </a:rPr>
                          <m:t>2</m:t>
                        </m:r>
                      </m:sup>
                    </m:sSup>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a:latin typeface="Cambria Math" panose="02040503050406030204" pitchFamily="18" charset="0"/>
                        <a:ea typeface="Calibri" panose="020F0502020204030204" pitchFamily="34" charset="0"/>
                        <a:cs typeface="Arial" panose="020B0604020202020204" pitchFamily="34" charset="0"/>
                      </a:rPr>
                      <m:t>2022</m:t>
                    </m:r>
                    <m:r>
                      <a:rPr lang="en-US" sz="4000" i="1">
                        <a:latin typeface="Cambria Math" panose="02040503050406030204" pitchFamily="18" charset="0"/>
                        <a:ea typeface="Calibri" panose="020F0502020204030204" pitchFamily="34" charset="0"/>
                        <a:cs typeface="Arial" panose="020B0604020202020204" pitchFamily="34" charset="0"/>
                      </a:rPr>
                      <m:t>𝑥</m:t>
                    </m:r>
                    <m:r>
                      <a:rPr lang="en-US" sz="4000">
                        <a:latin typeface="Cambria Math" panose="02040503050406030204" pitchFamily="18" charset="0"/>
                        <a:ea typeface="Calibri" panose="020F0502020204030204" pitchFamily="34" charset="0"/>
                        <a:cs typeface="Arial" panose="020B0604020202020204" pitchFamily="34" charset="0"/>
                      </a:rPr>
                      <m:t>+2023</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a:latin typeface="Cambria Math" panose="02040503050406030204" pitchFamily="18" charset="0"/>
                        <a:ea typeface="Calibri" panose="020F0502020204030204" pitchFamily="34" charset="0"/>
                        <a:cs typeface="Arial" panose="020B0604020202020204" pitchFamily="34" charset="0"/>
                      </a:rPr>
                      <m:t>2</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𝑦</m:t>
                        </m:r>
                      </m:e>
                      <m:sup>
                        <m:r>
                          <a:rPr lang="en-US" sz="4000">
                            <a:latin typeface="Cambria Math" panose="02040503050406030204" pitchFamily="18" charset="0"/>
                            <a:ea typeface="Calibri" panose="020F0502020204030204" pitchFamily="34" charset="0"/>
                            <a:cs typeface="Arial" panose="020B0604020202020204" pitchFamily="34" charset="0"/>
                          </a:rPr>
                          <m:t>3</m:t>
                        </m:r>
                      </m:sup>
                    </m:sSup>
                    <m:r>
                      <a:rPr lang="en-US"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3</m:t>
                        </m:r>
                      </m:num>
                      <m:den>
                        <m:r>
                          <a:rPr lang="en-US" sz="4000" i="1">
                            <a:latin typeface="Cambria Math" panose="02040503050406030204" pitchFamily="18" charset="0"/>
                            <a:ea typeface="Calibri" panose="020F0502020204030204" pitchFamily="34" charset="0"/>
                            <a:cs typeface="Arial" panose="020B0604020202020204" pitchFamily="34" charset="0"/>
                          </a:rPr>
                          <m:t>𝑦</m:t>
                        </m:r>
                        <m:r>
                          <a:rPr lang="en-US" sz="4000">
                            <a:latin typeface="Cambria Math" panose="02040503050406030204" pitchFamily="18" charset="0"/>
                            <a:ea typeface="Calibri" panose="020F0502020204030204" pitchFamily="34" charset="0"/>
                            <a:cs typeface="Arial" panose="020B0604020202020204" pitchFamily="34" charset="0"/>
                          </a:rPr>
                          <m:t>+2</m:t>
                        </m:r>
                      </m:den>
                    </m:f>
                    <m:r>
                      <a:rPr lang="en-US" sz="4000">
                        <a:latin typeface="Cambria Math" panose="02040503050406030204" pitchFamily="18" charset="0"/>
                        <a:ea typeface="Calibri" panose="020F0502020204030204" pitchFamily="34" charset="0"/>
                        <a:cs typeface="Arial" panose="020B0604020202020204" pitchFamily="34" charset="0"/>
                      </a:rPr>
                      <m:t>+4</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a:latin typeface="Cambria Math" panose="02040503050406030204" pitchFamily="18" charset="0"/>
                        <a:ea typeface="Calibri" panose="020F0502020204030204" pitchFamily="34" charset="0"/>
                        <a:cs typeface="Arial" panose="020B0604020202020204" pitchFamily="34" charset="0"/>
                      </a:rPr>
                      <m:t>2</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𝑡</m:t>
                        </m:r>
                      </m:e>
                      <m:sup>
                        <m:r>
                          <a:rPr lang="en-US" sz="4000" i="1">
                            <a:latin typeface="Cambria Math" panose="02040503050406030204" pitchFamily="18" charset="0"/>
                            <a:ea typeface="Calibri" panose="020F0502020204030204" pitchFamily="34" charset="0"/>
                            <a:cs typeface="Arial" panose="020B0604020202020204" pitchFamily="34" charset="0"/>
                          </a:rPr>
                          <m:t>𝑚</m:t>
                        </m:r>
                      </m:sup>
                    </m:sSup>
                    <m:r>
                      <a:rPr lang="en-US" sz="4000">
                        <a:latin typeface="Cambria Math" panose="02040503050406030204" pitchFamily="18" charset="0"/>
                        <a:ea typeface="Calibri" panose="020F0502020204030204" pitchFamily="34" charset="0"/>
                        <a:cs typeface="Arial" panose="020B0604020202020204" pitchFamily="34" charset="0"/>
                      </a:rPr>
                      <m:t>+8</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𝑡</m:t>
                        </m:r>
                      </m:e>
                      <m:sup>
                        <m:r>
                          <a:rPr lang="en-US" sz="4000">
                            <a:latin typeface="Cambria Math" panose="02040503050406030204" pitchFamily="18" charset="0"/>
                            <a:ea typeface="Calibri" panose="020F0502020204030204" pitchFamily="34" charset="0"/>
                            <a:cs typeface="Arial" panose="020B0604020202020204" pitchFamily="34" charset="0"/>
                          </a:rPr>
                          <m:t>2</m:t>
                        </m:r>
                      </m:sup>
                    </m:sSup>
                    <m:r>
                      <a:rPr lang="en-US" sz="4000">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𝑡</m:t>
                    </m:r>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a:latin typeface="Cambria Math" panose="02040503050406030204" pitchFamily="18" charset="0"/>
                        <a:ea typeface="Calibri" panose="020F0502020204030204" pitchFamily="34" charset="0"/>
                        <a:cs typeface="Arial" panose="020B0604020202020204" pitchFamily="34" charset="0"/>
                      </a:rPr>
                      <m:t>1</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𝑚</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lớn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hơn</a:t>
                </a:r>
                <a:r>
                  <a:rPr lang="en-US" sz="4000" dirty="0">
                    <a:latin typeface="Arial" panose="020B0604020202020204" pitchFamily="34" charset="0"/>
                    <a:ea typeface="Calibri" panose="020F0502020204030204" pitchFamily="34" charset="0"/>
                    <a:cs typeface="Times New Roman" panose="02020603050405020304" pitchFamily="18" charset="0"/>
                  </a:rPr>
                  <a:t> 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333501"/>
                <a:ext cx="18269919" cy="6901889"/>
              </a:xfrm>
              <a:prstGeom prst="rect">
                <a:avLst/>
              </a:prstGeom>
              <a:blipFill>
                <a:blip r:embed="rId44"/>
                <a:stretch>
                  <a:fillRect l="-1201" b="-88"/>
                </a:stretch>
              </a:blipFill>
            </p:spPr>
            <p:txBody>
              <a:bodyPr/>
              <a:lstStyle/>
              <a:p>
                <a:r>
                  <a:rPr lang="en-US">
                    <a:noFill/>
                  </a:rPr>
                  <a:t> </a:t>
                </a:r>
              </a:p>
            </p:txBody>
          </p:sp>
        </mc:Fallback>
      </mc:AlternateContent>
      <p:sp>
        <p:nvSpPr>
          <p:cNvPr id="13" name="Rounded Rectangle 12"/>
          <p:cNvSpPr/>
          <p:nvPr/>
        </p:nvSpPr>
        <p:spPr>
          <a:xfrm>
            <a:off x="265886" y="2857501"/>
            <a:ext cx="3239314" cy="914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65886" y="4076701"/>
            <a:ext cx="6668314" cy="914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65886" y="7134441"/>
            <a:ext cx="12916714" cy="105705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7865858" y="2680038"/>
                <a:ext cx="8828699" cy="1015663"/>
              </a:xfrm>
              <a:prstGeom prst="rect">
                <a:avLst/>
              </a:prstGeom>
            </p:spPr>
            <p:txBody>
              <a:bodyPr wrap="none">
                <a:spAutoFit/>
              </a:bodyPr>
              <a:lstStyle/>
              <a:p>
                <a:pPr marL="30480" marR="30480">
                  <a:lnSpc>
                    <a:spcPct val="150000"/>
                  </a:lnSpc>
                  <a:spcAft>
                    <a:spcPts val="1200"/>
                  </a:spcAft>
                </a:pPr>
                <a14:m>
                  <m:oMath xmlns:m="http://schemas.openxmlformats.org/officeDocument/2006/math">
                    <m:r>
                      <a:rPr lang="en-US" sz="4000" i="1" smtClean="0">
                        <a:solidFill>
                          <a:srgbClr val="000000"/>
                        </a:solidFill>
                        <a:latin typeface="Cambria Math" panose="02040503050406030204" pitchFamily="18" charset="0"/>
                        <a:ea typeface="Cambria Math" panose="02040503050406030204" pitchFamily="18" charset="0"/>
                      </a:rPr>
                      <m:t>→</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biến</a:t>
                </a:r>
                <a:r>
                  <a:rPr lang="en-US" sz="4000" dirty="0">
                    <a:solidFill>
                      <a:srgbClr val="000000"/>
                    </a:solidFill>
                    <a:latin typeface="Arial" panose="020B0604020202020204" pitchFamily="34" charset="0"/>
                    <a:ea typeface="Times New Roman" panose="02020603050405020304" pitchFamily="18" charset="0"/>
                  </a:rPr>
                  <a:t> x </a:t>
                </a:r>
                <a:r>
                  <a:rPr lang="en-US" sz="4000" dirty="0" err="1">
                    <a:solidFill>
                      <a:srgbClr val="000000"/>
                    </a:solidFill>
                    <a:latin typeface="Arial" panose="020B0604020202020204" pitchFamily="34" charset="0"/>
                    <a:ea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bậc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bằng</a:t>
                </a:r>
                <a:r>
                  <a:rPr lang="en-US" sz="4000" dirty="0">
                    <a:solidFill>
                      <a:srgbClr val="000000"/>
                    </a:solidFill>
                    <a:latin typeface="Arial" panose="020B0604020202020204" pitchFamily="34" charset="0"/>
                    <a:ea typeface="Times New Roman" panose="02020603050405020304" pitchFamily="18" charset="0"/>
                  </a:rPr>
                  <a:t> 1</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865858" y="2680038"/>
                <a:ext cx="8828699" cy="1015663"/>
              </a:xfrm>
              <a:prstGeom prst="rect">
                <a:avLst/>
              </a:prstGeom>
              <a:blipFill>
                <a:blip r:embed="rId45"/>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865858" y="3891576"/>
                <a:ext cx="8828699" cy="1015663"/>
              </a:xfrm>
              <a:prstGeom prst="rect">
                <a:avLst/>
              </a:prstGeom>
            </p:spPr>
            <p:txBody>
              <a:bodyPr wrap="none">
                <a:spAutoFit/>
              </a:bodyPr>
              <a:lstStyle/>
              <a:p>
                <a:pPr marL="30480" marR="30480">
                  <a:lnSpc>
                    <a:spcPct val="150000"/>
                  </a:lnSpc>
                  <a:spcAft>
                    <a:spcPts val="1200"/>
                  </a:spcAft>
                </a:pPr>
                <a14:m>
                  <m:oMath xmlns:m="http://schemas.openxmlformats.org/officeDocument/2006/math">
                    <m:r>
                      <a:rPr lang="en-US" sz="4000" i="1" smtClean="0">
                        <a:solidFill>
                          <a:srgbClr val="000000"/>
                        </a:solidFill>
                        <a:latin typeface="Cambria Math" panose="02040503050406030204" pitchFamily="18" charset="0"/>
                        <a:ea typeface="Cambria Math" panose="02040503050406030204" pitchFamily="18" charset="0"/>
                      </a:rPr>
                      <m:t>→</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biến</a:t>
                </a:r>
                <a:r>
                  <a:rPr lang="en-US" sz="4000" dirty="0">
                    <a:solidFill>
                      <a:srgbClr val="000000"/>
                    </a:solidFill>
                    <a:latin typeface="Arial" panose="020B0604020202020204" pitchFamily="34" charset="0"/>
                    <a:ea typeface="Times New Roman" panose="02020603050405020304" pitchFamily="18" charset="0"/>
                  </a:rPr>
                  <a:t> x </a:t>
                </a:r>
                <a:r>
                  <a:rPr lang="en-US" sz="4000" dirty="0" err="1">
                    <a:solidFill>
                      <a:srgbClr val="000000"/>
                    </a:solidFill>
                    <a:latin typeface="Arial" panose="020B0604020202020204" pitchFamily="34" charset="0"/>
                    <a:ea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bậc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bằng</a:t>
                </a:r>
                <a:r>
                  <a:rPr lang="en-US" sz="4000" dirty="0">
                    <a:solidFill>
                      <a:srgbClr val="000000"/>
                    </a:solidFill>
                    <a:latin typeface="Arial" panose="020B0604020202020204" pitchFamily="34" charset="0"/>
                    <a:ea typeface="Times New Roman" panose="02020603050405020304" pitchFamily="18" charset="0"/>
                  </a:rPr>
                  <a:t> 2</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865858" y="3891576"/>
                <a:ext cx="8828699" cy="1015663"/>
              </a:xfrm>
              <a:prstGeom prst="rect">
                <a:avLst/>
              </a:prstGeom>
              <a:blipFill>
                <a:blip r:embed="rId46"/>
                <a:stretch>
                  <a:fillRect b="-13772"/>
                </a:stretch>
              </a:blipFill>
            </p:spPr>
            <p:txBody>
              <a:bodyPr/>
              <a:lstStyle/>
              <a:p>
                <a:r>
                  <a:rPr lang="en-US">
                    <a:noFill/>
                  </a:rPr>
                  <a:t> </a:t>
                </a:r>
              </a:p>
            </p:txBody>
          </p:sp>
        </mc:Fallback>
      </mc:AlternateContent>
      <p:pic>
        <p:nvPicPr>
          <p:cNvPr id="19" name="Picture 20"/>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rcRect/>
          <a:stretch>
            <a:fillRect/>
          </a:stretch>
        </p:blipFill>
        <p:spPr>
          <a:xfrm>
            <a:off x="4724400" y="5676901"/>
            <a:ext cx="928407" cy="928407"/>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43000" y="8572501"/>
                <a:ext cx="16039776" cy="1015663"/>
              </a:xfrm>
              <a:prstGeom prst="rect">
                <a:avLst/>
              </a:prstGeom>
            </p:spPr>
            <p:txBody>
              <a:bodyPr wrap="none">
                <a:spAutoFit/>
              </a:bodyPr>
              <a:lstStyle/>
              <a:p>
                <a:pPr marL="30480" marR="30480">
                  <a:lnSpc>
                    <a:spcPct val="150000"/>
                  </a:lnSpc>
                  <a:spcAft>
                    <a:spcPts val="1200"/>
                  </a:spcAft>
                </a:pPr>
                <a14:m>
                  <m:oMath xmlns:m="http://schemas.openxmlformats.org/officeDocument/2006/math">
                    <m:r>
                      <a:rPr lang="en-US" sz="4000" i="1" smtClean="0">
                        <a:solidFill>
                          <a:srgbClr val="000000"/>
                        </a:solidFill>
                        <a:latin typeface="Cambria Math" panose="02040503050406030204" pitchFamily="18" charset="0"/>
                        <a:ea typeface="Cambria Math" panose="02040503050406030204" pitchFamily="18" charset="0"/>
                      </a:rPr>
                      <m:t>→</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biến</a:t>
                </a:r>
                <a:r>
                  <a:rPr lang="en-US" sz="4000" dirty="0">
                    <a:solidFill>
                      <a:srgbClr val="000000"/>
                    </a:solidFill>
                    <a:latin typeface="Arial" panose="020B0604020202020204" pitchFamily="34" charset="0"/>
                    <a:ea typeface="Times New Roman" panose="02020603050405020304" pitchFamily="18" charset="0"/>
                  </a:rPr>
                  <a:t> t </a:t>
                </a:r>
                <a:r>
                  <a:rPr lang="en-US" sz="4000" dirty="0" err="1">
                    <a:solidFill>
                      <a:srgbClr val="000000"/>
                    </a:solidFill>
                    <a:latin typeface="Arial" panose="020B0604020202020204" pitchFamily="34" charset="0"/>
                    <a:ea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bậc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bằng</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𝑚</m:t>
                    </m:r>
                  </m:oMath>
                </a14:m>
                <a:r>
                  <a:rPr lang="en-US" sz="4000" dirty="0">
                    <a:solidFill>
                      <a:srgbClr val="000000"/>
                    </a:solidFill>
                    <a:latin typeface="Arial" panose="020B0604020202020204" pitchFamily="34" charset="0"/>
                    <a:ea typeface="Times New Roman" panose="02020603050405020304" pitchFamily="18" charset="0"/>
                  </a:rPr>
                  <a:t>,</a:t>
                </a:r>
                <a:r>
                  <a:rPr lang="en-US" sz="4000" dirty="0">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𝑚</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lớn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hơn</a:t>
                </a:r>
                <a:r>
                  <a:rPr lang="en-US" sz="4000" dirty="0">
                    <a:latin typeface="Arial" panose="020B0604020202020204" pitchFamily="34" charset="0"/>
                    <a:ea typeface="Calibri" panose="020F0502020204030204" pitchFamily="34" charset="0"/>
                    <a:cs typeface="Times New Roman" panose="02020603050405020304" pitchFamily="18" charset="0"/>
                  </a:rPr>
                  <a:t> 2</a:t>
                </a:r>
                <a:r>
                  <a:rPr lang="en-US" sz="4000" dirty="0">
                    <a:solidFill>
                      <a:srgbClr val="000000"/>
                    </a:solidFill>
                    <a:latin typeface="Arial" panose="020B0604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43000" y="8572501"/>
                <a:ext cx="16039776" cy="1015663"/>
              </a:xfrm>
              <a:prstGeom prst="rect">
                <a:avLst/>
              </a:prstGeom>
              <a:blipFill>
                <a:blip r:embed="rId49"/>
                <a:stretch>
                  <a:fillRect b="-1377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13" grpId="0" animBg="1"/>
      <p:bldP spid="14" grpId="0" animBg="1"/>
      <p:bldP spid="15" grpId="0" animBg="1"/>
      <p:bldP spid="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3543300"/>
            <a:ext cx="1981200" cy="1141892"/>
          </a:xfrm>
          <a:prstGeom prst="rect">
            <a:avLst/>
          </a:prstGeom>
        </p:spPr>
      </p:pic>
      <p:sp>
        <p:nvSpPr>
          <p:cNvPr id="13" name="Rectangle 12"/>
          <p:cNvSpPr/>
          <p:nvPr/>
        </p:nvSpPr>
        <p:spPr>
          <a:xfrm>
            <a:off x="2091865" y="811292"/>
            <a:ext cx="5716630" cy="707886"/>
          </a:xfrm>
          <a:prstGeom prst="rect">
            <a:avLst/>
          </a:prstGeom>
        </p:spPr>
        <p:txBody>
          <a:bodyPr wrap="none">
            <a:spAutoFit/>
          </a:bodyPr>
          <a:lstStyle/>
          <a:p>
            <a:r>
              <a:rPr lang="fr-FR" sz="4000" b="1" dirty="0" err="1">
                <a:solidFill>
                  <a:schemeClr val="bg1"/>
                </a:solidFill>
                <a:latin typeface="Arial" panose="020B0604020202020204" pitchFamily="34" charset="0"/>
                <a:ea typeface="Calibri" panose="020F0502020204030204" pitchFamily="34" charset="0"/>
              </a:rPr>
              <a:t>Bài</a:t>
            </a:r>
            <a:r>
              <a:rPr lang="fr-FR" sz="4000" b="1" dirty="0">
                <a:solidFill>
                  <a:schemeClr val="bg1"/>
                </a:solidFill>
                <a:latin typeface="Arial" panose="020B0604020202020204" pitchFamily="34" charset="0"/>
                <a:ea typeface="Calibri" panose="020F0502020204030204" pitchFamily="34" charset="0"/>
              </a:rPr>
              <a:t> 2. (SGK – </a:t>
            </a:r>
            <a:r>
              <a:rPr lang="fr-FR" sz="4000" b="1" dirty="0" err="1">
                <a:solidFill>
                  <a:schemeClr val="bg1"/>
                </a:solidFill>
                <a:latin typeface="Arial" panose="020B0604020202020204" pitchFamily="34" charset="0"/>
                <a:ea typeface="Calibri" panose="020F0502020204030204" pitchFamily="34" charset="0"/>
              </a:rPr>
              <a:t>trang</a:t>
            </a:r>
            <a:r>
              <a:rPr lang="fr-FR" sz="4000" b="1" dirty="0">
                <a:solidFill>
                  <a:schemeClr val="bg1"/>
                </a:solidFill>
                <a:latin typeface="Arial" panose="020B0604020202020204" pitchFamily="34" charset="0"/>
                <a:ea typeface="Calibri" panose="020F0502020204030204" pitchFamily="34" charset="0"/>
              </a:rPr>
              <a:t> 68)</a:t>
            </a:r>
            <a:endParaRPr lang="en-US" sz="4000" dirty="0">
              <a:solidFill>
                <a:schemeClr val="bg1"/>
              </a:solidFill>
            </a:endParaRPr>
          </a:p>
        </p:txBody>
      </p:sp>
      <p:pic>
        <p:nvPicPr>
          <p:cNvPr id="12"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92400" y="7030733"/>
            <a:ext cx="2025682" cy="3110452"/>
          </a:xfrm>
          <a:prstGeom prst="rect">
            <a:avLst/>
          </a:prstGeom>
        </p:spPr>
      </p:pic>
      <p:sp>
        <p:nvSpPr>
          <p:cNvPr id="2" name="Rectangle 1"/>
          <p:cNvSpPr/>
          <p:nvPr/>
        </p:nvSpPr>
        <p:spPr>
          <a:xfrm>
            <a:off x="7848600" y="655491"/>
            <a:ext cx="9144000" cy="1015663"/>
          </a:xfrm>
          <a:prstGeom prst="rect">
            <a:avLst/>
          </a:prstGeom>
        </p:spPr>
        <p:txBody>
          <a:bodyPr>
            <a:spAutoFit/>
          </a:bodyPr>
          <a:lstStyle/>
          <a:p>
            <a:pPr>
              <a:lnSpc>
                <a:spcPct val="150000"/>
              </a:lnSpc>
              <a:spcAft>
                <a:spcPts val="12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Tính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trị</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091864" y="1747778"/>
                <a:ext cx="14748335" cy="2862322"/>
              </a:xfrm>
              <a:prstGeom prst="rect">
                <a:avLst/>
              </a:prstGeom>
            </p:spPr>
            <p:txBody>
              <a:bodyPr wrap="square">
                <a:spAutoFit/>
              </a:bodyPr>
              <a:lstStyle/>
              <a:p>
                <a:pPr lvl="0">
                  <a:lnSpc>
                    <a:spcPct val="150000"/>
                  </a:lnSpc>
                </a:pP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𝐴</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𝑎</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𝑏</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20</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white"/>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𝑎</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𝑏</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b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𝐵</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8</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𝑥𝑦𝑧</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𝑥𝑦</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white"/>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𝑧</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b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𝐶</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2021</m:t>
                        </m:r>
                      </m:sup>
                    </m:sSup>
                    <m:sSup>
                      <m:sSup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+9</m:t>
                    </m:r>
                    <m:sSup>
                      <m:sSup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2021</m:t>
                        </m:r>
                      </m:sup>
                    </m:sSup>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white"/>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91864" y="1747778"/>
                <a:ext cx="14748335" cy="2862322"/>
              </a:xfrm>
              <a:prstGeom prst="rect">
                <a:avLst/>
              </a:prstGeom>
              <a:blipFill>
                <a:blip r:embed="rId35"/>
                <a:stretch>
                  <a:fillRect l="-1447" b="-4478"/>
                </a:stretch>
              </a:blipFill>
            </p:spPr>
            <p:txBody>
              <a:bodyPr/>
              <a:lstStyle/>
              <a:p>
                <a:r>
                  <a:rPr lang="en-US">
                    <a:noFill/>
                  </a:rPr>
                  <a:t> </a:t>
                </a:r>
              </a:p>
            </p:txBody>
          </p:sp>
        </mc:Fallback>
      </mc:AlternateContent>
      <p:sp>
        <p:nvSpPr>
          <p:cNvPr id="14" name="Oval Callout 13"/>
          <p:cNvSpPr/>
          <p:nvPr/>
        </p:nvSpPr>
        <p:spPr>
          <a:xfrm>
            <a:off x="8059898" y="51077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p:cNvSpPr/>
          <p:nvPr/>
        </p:nvSpPr>
        <p:spPr>
          <a:xfrm>
            <a:off x="2144001" y="6477307"/>
            <a:ext cx="15310176" cy="3170099"/>
          </a:xfrm>
          <a:prstGeom prst="rect">
            <a:avLst/>
          </a:prstGeom>
        </p:spPr>
        <p:txBody>
          <a:bodyPr wrap="square">
            <a:spAutoFit/>
          </a:bodyPr>
          <a:lstStyle/>
          <a:p>
            <a:pPr marL="30480" marR="30480">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 = -4, b = 18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 = -5 . (-4) - 18 - 20 = 20 - 18 - 20 = -18</a:t>
            </a:r>
          </a:p>
          <a:p>
            <a:pPr marL="30480" marR="30480">
              <a:lnSpc>
                <a:spcPct val="150000"/>
              </a:lnSpc>
              <a:spcAft>
                <a:spcPts val="12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 = -18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 = -4, b = 18.</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14"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8801100"/>
            <a:ext cx="1981200" cy="1141892"/>
          </a:xfrm>
          <a:prstGeom prst="rect">
            <a:avLst/>
          </a:prstGeom>
        </p:spPr>
      </p:pic>
      <p:pic>
        <p:nvPicPr>
          <p:cNvPr id="12"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92400" y="7658100"/>
            <a:ext cx="1786509" cy="2743200"/>
          </a:xfrm>
          <a:prstGeom prst="rect">
            <a:avLst/>
          </a:prstGeom>
        </p:spPr>
      </p:pic>
      <p:sp>
        <p:nvSpPr>
          <p:cNvPr id="14" name="Oval Callout 13"/>
          <p:cNvSpPr/>
          <p:nvPr/>
        </p:nvSpPr>
        <p:spPr>
          <a:xfrm>
            <a:off x="7994357" y="6881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p:cNvSpPr/>
          <p:nvPr/>
        </p:nvSpPr>
        <p:spPr>
          <a:xfrm>
            <a:off x="1524000" y="1865947"/>
            <a:ext cx="15310176" cy="6401753"/>
          </a:xfrm>
          <a:prstGeom prst="rect">
            <a:avLst/>
          </a:prstGeom>
        </p:spPr>
        <p:txBody>
          <a:bodyPr wrap="square">
            <a:spAutoFit/>
          </a:bodyPr>
          <a:lstStyle/>
          <a:p>
            <a:pPr marL="30480" marR="3048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Thay</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x = -1, y = 3, z = -2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vào</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0480" marR="30480" lvl="0" indent="0" algn="ctr"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 -8 . (-1) . 3 . (-2) + 2 . (-1) . 3 + 16 . 3 = -48 + (-6) + 48 = -6.</a:t>
            </a:r>
          </a:p>
          <a:p>
            <a:pPr marL="30480" marR="3048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B = -6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khi</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x = -1, y = 3, z = -2.</a:t>
            </a:r>
          </a:p>
          <a:p>
            <a:pPr marL="30480" marR="3048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Thay</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x = -1, y = -3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vào</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0480" marR="30480" lvl="0" indent="0" algn="ctr"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 = - (-1)</a:t>
            </a:r>
            <a:r>
              <a:rPr kumimoji="0" lang="en-US" sz="4000" b="0" i="0" u="none" strike="noStrike" kern="120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2 021</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(-3)</a:t>
            </a:r>
            <a:r>
              <a:rPr kumimoji="0" lang="en-US" sz="4000" b="0" i="0" u="none" strike="noStrike" kern="120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+ 9 . (-1)</a:t>
            </a:r>
            <a:r>
              <a:rPr kumimoji="0" lang="en-US" sz="4000" b="0" i="0" u="none" strike="noStrike" kern="120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2 021</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 . 9 + 9 . (-1) = 9 + (-9) = 0.</a:t>
            </a:r>
          </a:p>
          <a:p>
            <a:pPr marL="30480" marR="3048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C = 9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khi</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x = -1, y = -3.</a:t>
            </a:r>
          </a:p>
        </p:txBody>
      </p:sp>
    </p:spTree>
    <p:extLst>
      <p:ext uri="{BB962C8B-B14F-4D97-AF65-F5344CB8AC3E}">
        <p14:creationId xmlns:p14="http://schemas.microsoft.com/office/powerpoint/2010/main" val="21038380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anim calcmode="lin" valueType="num">
                                      <p:cBhvr>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anim calcmode="lin" valueType="num">
                                      <p:cBhvr>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anim calcmode="lin" valueType="num">
                                      <p:cBhvr>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05421" y="0"/>
            <a:ext cx="762000" cy="1406376"/>
          </a:xfrm>
          <a:prstGeom prst="rect">
            <a:avLst/>
          </a:prstGeom>
        </p:spPr>
      </p:pic>
      <p:sp>
        <p:nvSpPr>
          <p:cNvPr id="10" name="Rectangle 9"/>
          <p:cNvSpPr/>
          <p:nvPr/>
        </p:nvSpPr>
        <p:spPr>
          <a:xfrm>
            <a:off x="914400" y="473214"/>
            <a:ext cx="5716630" cy="707886"/>
          </a:xfrm>
          <a:prstGeom prst="rect">
            <a:avLst/>
          </a:prstGeom>
        </p:spPr>
        <p:txBody>
          <a:bodyPr wrap="none">
            <a:spAutoFit/>
          </a:bodyPr>
          <a:lstStyle/>
          <a:p>
            <a:r>
              <a:rPr lang="fr-FR" sz="4000" b="1" dirty="0" err="1">
                <a:solidFill>
                  <a:srgbClr val="000000"/>
                </a:solidFill>
                <a:latin typeface="Arial" panose="020B0604020202020204" pitchFamily="34" charset="0"/>
                <a:ea typeface="Calibri" panose="020F0502020204030204" pitchFamily="34" charset="0"/>
              </a:rPr>
              <a:t>Bài</a:t>
            </a:r>
            <a:r>
              <a:rPr lang="fr-FR" sz="4000" b="1" dirty="0">
                <a:solidFill>
                  <a:srgbClr val="000000"/>
                </a:solidFill>
                <a:latin typeface="Arial" panose="020B0604020202020204" pitchFamily="34" charset="0"/>
                <a:ea typeface="Calibri" panose="020F0502020204030204" pitchFamily="34" charset="0"/>
              </a:rPr>
              <a:t> 3. (SGK – </a:t>
            </a:r>
            <a:r>
              <a:rPr lang="fr-FR" sz="4000" b="1" dirty="0" err="1">
                <a:solidFill>
                  <a:srgbClr val="000000"/>
                </a:solidFill>
                <a:latin typeface="Arial" panose="020B0604020202020204" pitchFamily="34" charset="0"/>
                <a:ea typeface="Calibri" panose="020F0502020204030204" pitchFamily="34" charset="0"/>
              </a:rPr>
              <a:t>trang</a:t>
            </a:r>
            <a:r>
              <a:rPr lang="fr-FR" sz="4000" b="1" dirty="0">
                <a:solidFill>
                  <a:srgbClr val="000000"/>
                </a:solidFill>
                <a:latin typeface="Arial" panose="020B0604020202020204" pitchFamily="34" charset="0"/>
                <a:ea typeface="Calibri" panose="020F0502020204030204" pitchFamily="34" charset="0"/>
              </a:rPr>
              <a:t> 68)</a:t>
            </a:r>
            <a:endParaRPr lang="en-US" sz="4000" dirty="0"/>
          </a:p>
        </p:txBody>
      </p:sp>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265477">
            <a:off x="17538488" y="8879973"/>
            <a:ext cx="2740315" cy="157941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263789"/>
                <a:ext cx="16154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Viết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hợp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bậc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4000" dirty="0">
                    <a:effectLst/>
                    <a:latin typeface="Arial" panose="020B0604020202020204" pitchFamily="34" charset="0"/>
                    <a:ea typeface="Calibri" panose="020F0502020204030204" pitchFamily="34" charset="0"/>
                    <a:cs typeface="Times New Roman" panose="02020603050405020304" pitchFamily="18" charset="0"/>
                  </a:rPr>
                  <a:t> do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6;</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4000" dirty="0">
                    <a:effectLst/>
                    <a:latin typeface="Arial" panose="020B0604020202020204" pitchFamily="34" charset="0"/>
                    <a:ea typeface="Calibri" panose="020F0502020204030204" pitchFamily="34" charset="0"/>
                    <a:cs typeface="Times New Roman" panose="02020603050405020304" pitchFamily="18" charset="0"/>
                  </a:rPr>
                  <a:t> do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4;</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bốn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luỹ</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thừa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0;</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d)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sáu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tất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luỹ</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thừa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lẻ</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đều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263789"/>
                <a:ext cx="16154400" cy="5632311"/>
              </a:xfrm>
              <a:prstGeom prst="rect">
                <a:avLst/>
              </a:prstGeom>
              <a:blipFill>
                <a:blip r:embed="rId18"/>
                <a:stretch>
                  <a:fillRect l="-1321" r="-943" b="-1732"/>
                </a:stretch>
              </a:blipFill>
            </p:spPr>
            <p:txBody>
              <a:bodyPr/>
              <a:lstStyle/>
              <a:p>
                <a:r>
                  <a:rPr lang="en-US">
                    <a:noFill/>
                  </a:rPr>
                  <a:t> </a:t>
                </a:r>
              </a:p>
            </p:txBody>
          </p:sp>
        </mc:Fallback>
      </mc:AlternateContent>
      <p:sp>
        <p:nvSpPr>
          <p:cNvPr id="9" name="Oval Callout 8"/>
          <p:cNvSpPr/>
          <p:nvPr/>
        </p:nvSpPr>
        <p:spPr>
          <a:xfrm>
            <a:off x="8150078" y="68199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p:cNvSpPr/>
          <p:nvPr/>
        </p:nvSpPr>
        <p:spPr>
          <a:xfrm>
            <a:off x="922420" y="7962900"/>
            <a:ext cx="15917779" cy="1824923"/>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-2x + 6.</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9"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334112"/>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265477">
            <a:off x="15931628" y="9108572"/>
            <a:ext cx="2740315" cy="1579418"/>
          </a:xfrm>
          <a:prstGeom prst="rect">
            <a:avLst/>
          </a:prstGeom>
        </p:spPr>
      </p:pic>
      <p:sp>
        <p:nvSpPr>
          <p:cNvPr id="13" name="Oval Callout 12"/>
          <p:cNvSpPr/>
          <p:nvPr/>
        </p:nvSpPr>
        <p:spPr>
          <a:xfrm>
            <a:off x="8077200" y="6881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990600" y="2021763"/>
                <a:ext cx="16290758" cy="7325082"/>
              </a:xfrm>
              <a:prstGeom prst="rect">
                <a:avLst/>
              </a:prstGeom>
            </p:spPr>
            <p:txBody>
              <a:bodyPr wrap="square">
                <a:spAutoFit/>
              </a:bodyPr>
              <a:lstStyle/>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4.</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0480" marR="30480" lvl="0">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+ 4.</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lũy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thừa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0.</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0480" marR="30480" lvl="0">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lũy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thừa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lẻ</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0.</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0480" marR="30480" lvl="0">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6</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2021763"/>
                <a:ext cx="16290758" cy="7325082"/>
              </a:xfrm>
              <a:prstGeom prst="rect">
                <a:avLst/>
              </a:prstGeom>
              <a:blipFill>
                <a:blip r:embed="rId14"/>
                <a:stretch>
                  <a:fillRect l="-1160" b="-1166"/>
                </a:stretch>
              </a:blipFill>
            </p:spPr>
            <p:txBody>
              <a:bodyPr/>
              <a:lstStyle/>
              <a:p>
                <a:r>
                  <a:rPr lang="en-US">
                    <a:noFill/>
                  </a:rPr>
                  <a:t> </a:t>
                </a:r>
              </a:p>
            </p:txBody>
          </p:sp>
        </mc:Fallback>
      </mc:AlternateContent>
    </p:spTree>
    <p:extLst>
      <p:ext uri="{BB962C8B-B14F-4D97-AF65-F5344CB8AC3E}">
        <p14:creationId xmlns:p14="http://schemas.microsoft.com/office/powerpoint/2010/main" val="10532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774275" y="349621"/>
            <a:ext cx="1021188" cy="1127819"/>
          </a:xfrm>
          <a:prstGeom prst="rect">
            <a:avLst/>
          </a:prstGeom>
        </p:spPr>
      </p:pic>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160794" y="7159627"/>
            <a:ext cx="1206412" cy="2708273"/>
          </a:xfrm>
          <a:prstGeom prst="rect">
            <a:avLst/>
          </a:prstGeom>
        </p:spPr>
      </p:pic>
      <p:sp>
        <p:nvSpPr>
          <p:cNvPr id="13" name="Rectangle 12"/>
          <p:cNvSpPr/>
          <p:nvPr/>
        </p:nvSpPr>
        <p:spPr>
          <a:xfrm>
            <a:off x="381000" y="376178"/>
            <a:ext cx="5681608"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4. (SGK – </a:t>
            </a:r>
            <a:r>
              <a:rPr kumimoji="0" lang="fr-FR" sz="4000" b="1"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a:t>
            </a:r>
            <a:r>
              <a:rPr lang="fr-FR" sz="4000" b="1" dirty="0">
                <a:solidFill>
                  <a:schemeClr val="bg1"/>
                </a:solidFill>
                <a:latin typeface="Arial" panose="020B0604020202020204" pitchFamily="34" charset="0"/>
                <a:ea typeface="Calibri" panose="020F0502020204030204" pitchFamily="34" charset="0"/>
              </a:rPr>
              <a:t>68</a:t>
            </a:r>
            <a:r>
              <a:rPr kumimoji="0" lang="fr-FR" sz="4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chemeClr val="bg1"/>
              </a:solidFill>
              <a:effectLst/>
              <a:uLnTx/>
              <a:uFillTx/>
              <a:latin typeface="Calibri"/>
              <a:cs typeface="+mn-cs"/>
            </a:endParaRPr>
          </a:p>
        </p:txBody>
      </p:sp>
      <mc:AlternateContent xmlns:mc="http://schemas.openxmlformats.org/markup-compatibility/2006" xmlns:a14="http://schemas.microsoft.com/office/drawing/2010/main">
        <mc:Choice Requires="a14">
          <p:sp>
            <p:nvSpPr>
              <p:cNvPr id="3" name="Rectangle 2"/>
              <p:cNvSpPr/>
              <p:nvPr/>
            </p:nvSpPr>
            <p:spPr>
              <a:xfrm>
                <a:off x="381000" y="1138178"/>
                <a:ext cx="17602200" cy="2862322"/>
              </a:xfrm>
              <a:prstGeom prst="rect">
                <a:avLst/>
              </a:prstGeom>
            </p:spPr>
            <p:txBody>
              <a:bodyPr wrap="square">
                <a:spAutoFit/>
              </a:bodyPr>
              <a:lstStyle/>
              <a:p>
                <a:pPr>
                  <a:lnSpc>
                    <a:spcPct val="150000"/>
                  </a:lnSpc>
                  <a:spcAft>
                    <a:spcPts val="12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Kiểm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xem</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1, 0, 1, 2</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sau</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b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b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m:t>
                    </m:r>
                  </m:oMath>
                </a14:m>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138178"/>
                <a:ext cx="17602200" cy="2862322"/>
              </a:xfrm>
              <a:prstGeom prst="rect">
                <a:avLst/>
              </a:prstGeom>
              <a:blipFill>
                <a:blip r:embed="rId13"/>
                <a:stretch>
                  <a:fillRect l="-1247" b="-4478"/>
                </a:stretch>
              </a:blipFill>
            </p:spPr>
            <p:txBody>
              <a:bodyPr/>
              <a:lstStyle/>
              <a:p>
                <a:r>
                  <a:rPr lang="en-US">
                    <a:noFill/>
                  </a:rPr>
                  <a:t> </a:t>
                </a:r>
              </a:p>
            </p:txBody>
          </p:sp>
        </mc:Fallback>
      </mc:AlternateContent>
      <p:sp>
        <p:nvSpPr>
          <p:cNvPr id="12" name="Oval Callout 11"/>
          <p:cNvSpPr/>
          <p:nvPr/>
        </p:nvSpPr>
        <p:spPr>
          <a:xfrm>
            <a:off x="8340578" y="41933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4" name="Rectangle 3"/>
          <p:cNvSpPr/>
          <p:nvPr/>
        </p:nvSpPr>
        <p:spPr>
          <a:xfrm>
            <a:off x="381000" y="5295900"/>
            <a:ext cx="16306800" cy="4708981"/>
          </a:xfrm>
          <a:prstGeom prst="rect">
            <a:avLst/>
          </a:prstGeom>
        </p:spPr>
        <p:txBody>
          <a:bodyPr wrap="square">
            <a:spAutoFit/>
          </a:bodyPr>
          <a:lstStyle/>
          <a:p>
            <a:pPr marL="30480" marR="30480">
              <a:lnSpc>
                <a:spcPct val="150000"/>
              </a:lnSpc>
            </a:pPr>
            <a:r>
              <a:rPr lang="en-US" sz="4000" dirty="0">
                <a:solidFill>
                  <a:schemeClr val="bg1"/>
                </a:solidFill>
                <a:latin typeface="Arial" panose="020B0604020202020204" pitchFamily="34" charset="0"/>
                <a:ea typeface="Times New Roman" panose="02020603050405020304" pitchFamily="18" charset="0"/>
              </a:rPr>
              <a:t>a) </a:t>
            </a: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3 . (-1) - 6 = -3 - 6 = -9.</a:t>
            </a:r>
            <a:endParaRPr lang="en-US" sz="4000" dirty="0">
              <a:solidFill>
                <a:schemeClr val="bg1"/>
              </a:solidFill>
              <a:latin typeface="Times New Roman" panose="02020603050405020304" pitchFamily="18" charset="0"/>
              <a:ea typeface="Times New Roman" panose="02020603050405020304" pitchFamily="18" charset="0"/>
            </a:endParaRPr>
          </a:p>
          <a:p>
            <a:pPr marL="30480" marR="30480">
              <a:lnSpc>
                <a:spcPct val="150000"/>
              </a:lnSpc>
            </a:pP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0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3 . 0 - 6 = 0 - 6 = -6.</a:t>
            </a:r>
            <a:endParaRPr lang="en-US" sz="4000" dirty="0">
              <a:solidFill>
                <a:schemeClr val="bg1"/>
              </a:solidFill>
              <a:latin typeface="Times New Roman" panose="02020603050405020304" pitchFamily="18" charset="0"/>
              <a:ea typeface="Times New Roman" panose="02020603050405020304" pitchFamily="18" charset="0"/>
            </a:endParaRPr>
          </a:p>
          <a:p>
            <a:pPr marL="30480" marR="30480">
              <a:lnSpc>
                <a:spcPct val="150000"/>
              </a:lnSpc>
            </a:pP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3 . 1 - 6 = 3 - 6 = -3.</a:t>
            </a:r>
            <a:endParaRPr lang="en-US" sz="4000" dirty="0">
              <a:solidFill>
                <a:schemeClr val="bg1"/>
              </a:solidFill>
              <a:latin typeface="Times New Roman" panose="02020603050405020304" pitchFamily="18" charset="0"/>
              <a:ea typeface="Times New Roman" panose="02020603050405020304" pitchFamily="18" charset="0"/>
            </a:endParaRPr>
          </a:p>
          <a:p>
            <a:pPr>
              <a:lnSpc>
                <a:spcPct val="150000"/>
              </a:lnSpc>
            </a:pP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Thay</a:t>
            </a:r>
            <a:r>
              <a:rPr lang="en-US" sz="4000" dirty="0">
                <a:solidFill>
                  <a:schemeClr val="bg1"/>
                </a:solidFill>
                <a:latin typeface="Arial" panose="020B0604020202020204" pitchFamily="34" charset="0"/>
                <a:ea typeface="Calibri" panose="020F0502020204030204" pitchFamily="34" charset="0"/>
              </a:rPr>
              <a:t> x = 2 </a:t>
            </a:r>
            <a:r>
              <a:rPr lang="en-US" sz="4000" dirty="0" err="1">
                <a:solidFill>
                  <a:schemeClr val="bg1"/>
                </a:solidFill>
                <a:latin typeface="Arial" panose="020B0604020202020204" pitchFamily="34" charset="0"/>
                <a:ea typeface="Calibri" panose="020F0502020204030204" pitchFamily="34" charset="0"/>
              </a:rPr>
              <a:t>vào</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đa</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thức</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trên</a:t>
            </a:r>
            <a:r>
              <a:rPr lang="en-US" sz="4000" dirty="0">
                <a:solidFill>
                  <a:schemeClr val="bg1"/>
                </a:solidFill>
                <a:latin typeface="Arial" panose="020B0604020202020204" pitchFamily="34" charset="0"/>
                <a:ea typeface="Calibri" panose="020F0502020204030204" pitchFamily="34" charset="0"/>
              </a:rPr>
              <a:t> ta </a:t>
            </a:r>
            <a:r>
              <a:rPr lang="en-US" sz="4000" dirty="0" err="1">
                <a:solidFill>
                  <a:schemeClr val="bg1"/>
                </a:solidFill>
                <a:latin typeface="Arial" panose="020B0604020202020204" pitchFamily="34" charset="0"/>
                <a:ea typeface="Calibri" panose="020F0502020204030204" pitchFamily="34" charset="0"/>
              </a:rPr>
              <a:t>có</a:t>
            </a:r>
            <a:r>
              <a:rPr lang="en-US" sz="4000" dirty="0">
                <a:solidFill>
                  <a:schemeClr val="bg1"/>
                </a:solidFill>
                <a:latin typeface="Arial" panose="020B0604020202020204" pitchFamily="34" charset="0"/>
                <a:ea typeface="Calibri" panose="020F0502020204030204" pitchFamily="34" charset="0"/>
              </a:rPr>
              <a:t>: 3 . 2 - 6 = 6 - 6 </a:t>
            </a:r>
          </a:p>
          <a:p>
            <a:pPr>
              <a:lnSpc>
                <a:spcPct val="150000"/>
              </a:lnSpc>
            </a:pPr>
            <a:r>
              <a:rPr lang="en-US" sz="4000" dirty="0">
                <a:solidFill>
                  <a:schemeClr val="bg1"/>
                </a:solidFill>
                <a:latin typeface="Arial" panose="020B0604020202020204" pitchFamily="34" charset="0"/>
                <a:ea typeface="Calibri" panose="020F0502020204030204" pitchFamily="34" charset="0"/>
              </a:rPr>
              <a:t>    Do </a:t>
            </a:r>
            <a:r>
              <a:rPr lang="en-US" sz="4000" dirty="0" err="1">
                <a:solidFill>
                  <a:schemeClr val="bg1"/>
                </a:solidFill>
                <a:latin typeface="Arial" panose="020B0604020202020204" pitchFamily="34" charset="0"/>
                <a:ea typeface="Calibri" panose="020F0502020204030204" pitchFamily="34" charset="0"/>
              </a:rPr>
              <a:t>đó</a:t>
            </a:r>
            <a:r>
              <a:rPr lang="en-US" sz="4000" dirty="0">
                <a:solidFill>
                  <a:schemeClr val="bg1"/>
                </a:solidFill>
                <a:latin typeface="Arial" panose="020B0604020202020204" pitchFamily="34" charset="0"/>
                <a:ea typeface="Calibri" panose="020F0502020204030204" pitchFamily="34" charset="0"/>
              </a:rPr>
              <a:t> x = 2 </a:t>
            </a:r>
            <a:r>
              <a:rPr lang="en-US" sz="4000" dirty="0" err="1">
                <a:solidFill>
                  <a:schemeClr val="bg1"/>
                </a:solidFill>
                <a:latin typeface="Arial" panose="020B0604020202020204" pitchFamily="34" charset="0"/>
                <a:ea typeface="Calibri" panose="020F0502020204030204" pitchFamily="34" charset="0"/>
              </a:rPr>
              <a:t>là</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nghiệm</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của</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đa</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thức</a:t>
            </a:r>
            <a:r>
              <a:rPr lang="en-US" sz="4000" dirty="0">
                <a:solidFill>
                  <a:schemeClr val="bg1"/>
                </a:solidFill>
                <a:latin typeface="Arial" panose="020B0604020202020204" pitchFamily="34" charset="0"/>
                <a:ea typeface="Calibri" panose="020F0502020204030204" pitchFamily="34" charset="0"/>
              </a:rPr>
              <a:t> 3x - 6.</a:t>
            </a:r>
            <a:endParaRPr lang="en-US" sz="4000" dirty="0">
              <a:solidFill>
                <a:schemeClr val="bg1"/>
              </a:solidFill>
            </a:endParaRPr>
          </a:p>
        </p:txBody>
      </p:sp>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sp>
        <p:nvSpPr>
          <p:cNvPr id="14" name="Oval Callout 13"/>
          <p:cNvSpPr/>
          <p:nvPr/>
        </p:nvSpPr>
        <p:spPr>
          <a:xfrm>
            <a:off x="8381998" y="987278"/>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316200" y="6622401"/>
            <a:ext cx="2362200" cy="5302899"/>
          </a:xfrm>
          <a:prstGeom prst="rect">
            <a:avLst/>
          </a:prstGeom>
        </p:spPr>
      </p:pic>
      <p:pic>
        <p:nvPicPr>
          <p:cNvPr id="16"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128873"/>
            <a:ext cx="841522" cy="1553145"/>
          </a:xfrm>
          <a:prstGeom prst="rect">
            <a:avLst/>
          </a:prstGeom>
        </p:spPr>
      </p:pic>
      <p:sp>
        <p:nvSpPr>
          <p:cNvPr id="3" name="Rectangle 2"/>
          <p:cNvSpPr/>
          <p:nvPr/>
        </p:nvSpPr>
        <p:spPr>
          <a:xfrm>
            <a:off x="1664821" y="3131385"/>
            <a:ext cx="16800439" cy="5324535"/>
          </a:xfrm>
          <a:prstGeom prst="rect">
            <a:avLst/>
          </a:prstGeom>
        </p:spPr>
        <p:txBody>
          <a:bodyPr wrap="square">
            <a:spAutoFit/>
          </a:bodyPr>
          <a:lstStyle/>
          <a:p>
            <a:pPr marL="30480" marR="30480">
              <a:lnSpc>
                <a:spcPct val="150000"/>
              </a:lnSpc>
              <a:spcAft>
                <a:spcPts val="1200"/>
              </a:spcAft>
            </a:pP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(-1)</a:t>
            </a:r>
            <a:r>
              <a:rPr lang="en-US" sz="4000" baseline="30000" dirty="0">
                <a:solidFill>
                  <a:schemeClr val="bg1"/>
                </a:solidFill>
                <a:latin typeface="Arial" panose="020B0604020202020204" pitchFamily="34" charset="0"/>
                <a:ea typeface="Times New Roman" panose="02020603050405020304" pitchFamily="18" charset="0"/>
              </a:rPr>
              <a:t>4</a:t>
            </a:r>
            <a:r>
              <a:rPr lang="en-US" sz="4000" dirty="0">
                <a:solidFill>
                  <a:schemeClr val="bg1"/>
                </a:solidFill>
                <a:latin typeface="Arial" panose="020B0604020202020204" pitchFamily="34" charset="0"/>
                <a:ea typeface="Times New Roman" panose="02020603050405020304" pitchFamily="18" charset="0"/>
              </a:rPr>
              <a:t> - 1 = 1 - 1 = 0.</a:t>
            </a:r>
            <a:endParaRPr lang="en-US" sz="4000" dirty="0">
              <a:solidFill>
                <a:schemeClr val="bg1"/>
              </a:solidFill>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0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0</a:t>
            </a:r>
            <a:r>
              <a:rPr lang="en-US" sz="4000" baseline="30000" dirty="0">
                <a:solidFill>
                  <a:schemeClr val="bg1"/>
                </a:solidFill>
                <a:latin typeface="Arial" panose="020B0604020202020204" pitchFamily="34" charset="0"/>
                <a:ea typeface="Times New Roman" panose="02020603050405020304" pitchFamily="18" charset="0"/>
              </a:rPr>
              <a:t>4</a:t>
            </a:r>
            <a:r>
              <a:rPr lang="en-US" sz="4000" dirty="0">
                <a:solidFill>
                  <a:schemeClr val="bg1"/>
                </a:solidFill>
                <a:latin typeface="Arial" panose="020B0604020202020204" pitchFamily="34" charset="0"/>
                <a:ea typeface="Times New Roman" panose="02020603050405020304" pitchFamily="18" charset="0"/>
              </a:rPr>
              <a:t> - 1 = -1.</a:t>
            </a:r>
            <a:endParaRPr lang="en-US" sz="4000" dirty="0">
              <a:solidFill>
                <a:schemeClr val="bg1"/>
              </a:solidFill>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1</a:t>
            </a:r>
            <a:r>
              <a:rPr lang="en-US" sz="4000" baseline="30000" dirty="0">
                <a:solidFill>
                  <a:schemeClr val="bg1"/>
                </a:solidFill>
                <a:latin typeface="Arial" panose="020B0604020202020204" pitchFamily="34" charset="0"/>
                <a:ea typeface="Times New Roman" panose="02020603050405020304" pitchFamily="18" charset="0"/>
              </a:rPr>
              <a:t>4</a:t>
            </a:r>
            <a:r>
              <a:rPr lang="en-US" sz="4000" dirty="0">
                <a:solidFill>
                  <a:schemeClr val="bg1"/>
                </a:solidFill>
                <a:latin typeface="Arial" panose="020B0604020202020204" pitchFamily="34" charset="0"/>
                <a:ea typeface="Times New Roman" panose="02020603050405020304" pitchFamily="18" charset="0"/>
              </a:rPr>
              <a:t> - 1 = 0.</a:t>
            </a:r>
            <a:endParaRPr lang="en-US" sz="4000" dirty="0">
              <a:solidFill>
                <a:schemeClr val="bg1"/>
              </a:solidFill>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2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2</a:t>
            </a:r>
            <a:r>
              <a:rPr lang="en-US" sz="4000" baseline="30000" dirty="0">
                <a:solidFill>
                  <a:schemeClr val="bg1"/>
                </a:solidFill>
                <a:latin typeface="Arial" panose="020B0604020202020204" pitchFamily="34" charset="0"/>
                <a:ea typeface="Times New Roman" panose="02020603050405020304" pitchFamily="18" charset="0"/>
              </a:rPr>
              <a:t>4</a:t>
            </a:r>
            <a:r>
              <a:rPr lang="en-US" sz="4000" dirty="0">
                <a:solidFill>
                  <a:schemeClr val="bg1"/>
                </a:solidFill>
                <a:latin typeface="Arial" panose="020B0604020202020204" pitchFamily="34" charset="0"/>
                <a:ea typeface="Times New Roman" panose="02020603050405020304" pitchFamily="18" charset="0"/>
              </a:rPr>
              <a:t> - 1 = 16 - 1 = 15.</a:t>
            </a:r>
            <a:endParaRPr lang="en-US" sz="4000" dirty="0">
              <a:solidFill>
                <a:schemeClr val="bg1"/>
              </a:solidFill>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rPr>
              <a:t>Do </a:t>
            </a:r>
            <a:r>
              <a:rPr lang="en-US" sz="4000" dirty="0" err="1">
                <a:solidFill>
                  <a:schemeClr val="bg1"/>
                </a:solidFill>
                <a:latin typeface="Arial" panose="020B0604020202020204" pitchFamily="34" charset="0"/>
                <a:ea typeface="Times New Roman" panose="02020603050405020304" pitchFamily="18" charset="0"/>
              </a:rPr>
              <a:t>đó</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và</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là</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nghiệm</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endParaRPr lang="en-US" sz="40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066800" y="2177415"/>
                <a:ext cx="9144000" cy="984885"/>
              </a:xfrm>
              <a:prstGeom prst="rect">
                <a:avLst/>
              </a:prstGeom>
            </p:spPr>
            <p:txBody>
              <a:bodyPr>
                <a:spAutoFit/>
              </a:bodyPr>
              <a:lstStyle/>
              <a:p>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066800" y="2177415"/>
                <a:ext cx="9144000" cy="984885"/>
              </a:xfrm>
              <a:prstGeom prst="rect">
                <a:avLst/>
              </a:prstGeom>
              <a:blipFill>
                <a:blip r:embed="rId14"/>
                <a:stretch>
                  <a:fillRect l="-2333" t="-11111"/>
                </a:stretch>
              </a:blipFill>
            </p:spPr>
            <p:txBody>
              <a:bodyPr/>
              <a:lstStyle/>
              <a:p>
                <a:r>
                  <a:rPr lang="en-US">
                    <a:noFill/>
                  </a:rPr>
                  <a:t> </a:t>
                </a:r>
              </a:p>
            </p:txBody>
          </p:sp>
        </mc:Fallback>
      </mc:AlternateContent>
    </p:spTree>
    <p:extLst>
      <p:ext uri="{BB962C8B-B14F-4D97-AF65-F5344CB8AC3E}">
        <p14:creationId xmlns:p14="http://schemas.microsoft.com/office/powerpoint/2010/main" val="370558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sp>
        <p:nvSpPr>
          <p:cNvPr id="14" name="Oval Callout 13"/>
          <p:cNvSpPr/>
          <p:nvPr/>
        </p:nvSpPr>
        <p:spPr>
          <a:xfrm>
            <a:off x="8381998" y="987278"/>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316200" y="6622401"/>
            <a:ext cx="2362200" cy="5302899"/>
          </a:xfrm>
          <a:prstGeom prst="rect">
            <a:avLst/>
          </a:prstGeom>
        </p:spPr>
      </p:pic>
      <p:pic>
        <p:nvPicPr>
          <p:cNvPr id="16"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128873"/>
            <a:ext cx="841522" cy="155314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23299" y="3379259"/>
                <a:ext cx="16800439" cy="5324535"/>
              </a:xfrm>
              <a:prstGeom prst="rect">
                <a:avLst/>
              </a:prstGeom>
            </p:spPr>
            <p:txBody>
              <a:bodyPr wrap="square">
                <a:spAutoFit/>
              </a:bodyPr>
              <a:lstStyle/>
              <a:p>
                <a:pPr marL="30480" marR="30480">
                  <a:lnSpc>
                    <a:spcPct val="150000"/>
                  </a:lnSpc>
                  <a:spcAft>
                    <a:spcPts val="1200"/>
                  </a:spcAft>
                </a:pPr>
                <a:r>
                  <a:rPr lang="en-US" sz="4000" dirty="0" err="1">
                    <a:solidFill>
                      <a:schemeClr val="bg1"/>
                    </a:solidFill>
                    <a:latin typeface="Arial" panose="020B0604020202020204" pitchFamily="34" charset="0"/>
                    <a:ea typeface="Times New Roman" panose="02020603050405020304" pitchFamily="18" charset="0"/>
                  </a:rPr>
                  <a:t>Thay</a:t>
                </a:r>
                <a:r>
                  <a:rPr lang="en-US" sz="4000" dirty="0">
                    <a:solidFill>
                      <a:schemeClr val="bg1"/>
                    </a:solidFill>
                    <a:latin typeface="Arial" panose="020B0604020202020204" pitchFamily="34" charset="0"/>
                    <a:ea typeface="Times New Roman" panose="02020603050405020304" pitchFamily="18" charset="0"/>
                  </a:rPr>
                  <a:t> x = -1 </a:t>
                </a:r>
                <a:r>
                  <a:rPr lang="en-US" sz="4000" dirty="0" err="1">
                    <a:solidFill>
                      <a:schemeClr val="bg1"/>
                    </a:solidFill>
                    <a:latin typeface="Arial" panose="020B0604020202020204" pitchFamily="34" charset="0"/>
                    <a:ea typeface="Times New Roman" panose="02020603050405020304" pitchFamily="18" charset="0"/>
                  </a:rPr>
                  <a:t>vào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thức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trên</a:t>
                </a:r>
                <a:r>
                  <a:rPr lang="en-US" sz="4000" dirty="0">
                    <a:solidFill>
                      <a:schemeClr val="bg1"/>
                    </a:solidFill>
                    <a:latin typeface="Arial" panose="020B0604020202020204" pitchFamily="34" charset="0"/>
                    <a:ea typeface="Times New Roman" panose="02020603050405020304" pitchFamily="18" charset="0"/>
                  </a:rPr>
                  <a:t> ta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3 . (-1)</a:t>
                </a:r>
                <a:r>
                  <a:rPr lang="en-US" sz="4000" baseline="30000" dirty="0">
                    <a:solidFill>
                      <a:schemeClr val="bg1"/>
                    </a:solidFill>
                    <a:effectLst/>
                    <a:latin typeface="Arial" panose="020B0604020202020204" pitchFamily="34" charset="0"/>
                    <a:ea typeface="Times New Roman" panose="02020603050405020304" pitchFamily="18" charset="0"/>
                  </a:rPr>
                  <a:t>2</a:t>
                </a:r>
                <a:r>
                  <a:rPr lang="en-US" sz="4000" dirty="0">
                    <a:solidFill>
                      <a:schemeClr val="bg1"/>
                    </a:solidFill>
                    <a:effectLst/>
                    <a:latin typeface="Arial" panose="020B0604020202020204" pitchFamily="34" charset="0"/>
                    <a:ea typeface="Times New Roman" panose="02020603050405020304" pitchFamily="18" charset="0"/>
                  </a:rPr>
                  <a:t> - 4 . (-1)= 3 + 4 = 7.</a:t>
                </a:r>
                <a:endParaRPr lang="en-US" sz="36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chemeClr val="bg1"/>
                    </a:solidFill>
                    <a:effectLst/>
                    <a:latin typeface="Arial" panose="020B0604020202020204" pitchFamily="34" charset="0"/>
                    <a:ea typeface="Times New Roman" panose="02020603050405020304" pitchFamily="18" charset="0"/>
                  </a:rPr>
                  <a:t>Thay</a:t>
                </a:r>
                <a:r>
                  <a:rPr lang="en-US" sz="4000" dirty="0">
                    <a:solidFill>
                      <a:schemeClr val="bg1"/>
                    </a:solidFill>
                    <a:effectLst/>
                    <a:latin typeface="Arial" panose="020B0604020202020204" pitchFamily="34" charset="0"/>
                    <a:ea typeface="Times New Roman" panose="02020603050405020304" pitchFamily="18" charset="0"/>
                  </a:rPr>
                  <a:t> x = 0 </a:t>
                </a:r>
                <a:r>
                  <a:rPr lang="en-US" sz="4000" dirty="0" err="1">
                    <a:solidFill>
                      <a:schemeClr val="bg1"/>
                    </a:solidFill>
                    <a:effectLst/>
                    <a:latin typeface="Arial" panose="020B0604020202020204" pitchFamily="34" charset="0"/>
                    <a:ea typeface="Times New Roman" panose="02020603050405020304" pitchFamily="18" charset="0"/>
                  </a:rPr>
                  <a:t>vào</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đa</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thức</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trên</a:t>
                </a:r>
                <a:r>
                  <a:rPr lang="en-US" sz="4000" dirty="0">
                    <a:solidFill>
                      <a:schemeClr val="bg1"/>
                    </a:solidFill>
                    <a:effectLst/>
                    <a:latin typeface="Arial" panose="020B0604020202020204" pitchFamily="34" charset="0"/>
                    <a:ea typeface="Times New Roman" panose="02020603050405020304" pitchFamily="18" charset="0"/>
                  </a:rPr>
                  <a:t> ta </a:t>
                </a:r>
                <a:r>
                  <a:rPr lang="en-US" sz="4000" dirty="0" err="1">
                    <a:solidFill>
                      <a:schemeClr val="bg1"/>
                    </a:solidFill>
                    <a:effectLst/>
                    <a:latin typeface="Arial" panose="020B0604020202020204" pitchFamily="34" charset="0"/>
                    <a:ea typeface="Times New Roman" panose="02020603050405020304" pitchFamily="18" charset="0"/>
                  </a:rPr>
                  <a:t>có</a:t>
                </a:r>
                <a:r>
                  <a:rPr lang="en-US" sz="4000" dirty="0">
                    <a:solidFill>
                      <a:schemeClr val="bg1"/>
                    </a:solidFill>
                    <a:effectLst/>
                    <a:latin typeface="Arial" panose="020B0604020202020204" pitchFamily="34" charset="0"/>
                    <a:ea typeface="Times New Roman" panose="02020603050405020304" pitchFamily="18" charset="0"/>
                  </a:rPr>
                  <a:t>: 3 . 0</a:t>
                </a:r>
                <a:r>
                  <a:rPr lang="en-US" sz="4000" baseline="30000" dirty="0">
                    <a:solidFill>
                      <a:schemeClr val="bg1"/>
                    </a:solidFill>
                    <a:effectLst/>
                    <a:latin typeface="Arial" panose="020B0604020202020204" pitchFamily="34" charset="0"/>
                    <a:ea typeface="Times New Roman" panose="02020603050405020304" pitchFamily="18" charset="0"/>
                  </a:rPr>
                  <a:t>2</a:t>
                </a:r>
                <a:r>
                  <a:rPr lang="en-US" sz="4000" dirty="0">
                    <a:solidFill>
                      <a:schemeClr val="bg1"/>
                    </a:solidFill>
                    <a:effectLst/>
                    <a:latin typeface="Arial" panose="020B0604020202020204" pitchFamily="34" charset="0"/>
                    <a:ea typeface="Times New Roman" panose="02020603050405020304" pitchFamily="18" charset="0"/>
                  </a:rPr>
                  <a:t> - 4 . 0 = 0.</a:t>
                </a:r>
                <a:endParaRPr lang="en-US" sz="36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chemeClr val="bg1"/>
                    </a:solidFill>
                    <a:effectLst/>
                    <a:latin typeface="Arial" panose="020B0604020202020204" pitchFamily="34" charset="0"/>
                    <a:ea typeface="Times New Roman" panose="02020603050405020304" pitchFamily="18" charset="0"/>
                  </a:rPr>
                  <a:t>Thay</a:t>
                </a:r>
                <a:r>
                  <a:rPr lang="en-US" sz="4000" dirty="0">
                    <a:solidFill>
                      <a:schemeClr val="bg1"/>
                    </a:solidFill>
                    <a:effectLst/>
                    <a:latin typeface="Arial" panose="020B0604020202020204" pitchFamily="34" charset="0"/>
                    <a:ea typeface="Times New Roman" panose="02020603050405020304" pitchFamily="18" charset="0"/>
                  </a:rPr>
                  <a:t> x = 1 </a:t>
                </a:r>
                <a:r>
                  <a:rPr lang="en-US" sz="4000" dirty="0" err="1">
                    <a:solidFill>
                      <a:schemeClr val="bg1"/>
                    </a:solidFill>
                    <a:effectLst/>
                    <a:latin typeface="Arial" panose="020B0604020202020204" pitchFamily="34" charset="0"/>
                    <a:ea typeface="Times New Roman" panose="02020603050405020304" pitchFamily="18" charset="0"/>
                  </a:rPr>
                  <a:t>vào</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đa</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thức</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trên</a:t>
                </a:r>
                <a:r>
                  <a:rPr lang="en-US" sz="4000" dirty="0">
                    <a:solidFill>
                      <a:schemeClr val="bg1"/>
                    </a:solidFill>
                    <a:effectLst/>
                    <a:latin typeface="Arial" panose="020B0604020202020204" pitchFamily="34" charset="0"/>
                    <a:ea typeface="Times New Roman" panose="02020603050405020304" pitchFamily="18" charset="0"/>
                  </a:rPr>
                  <a:t> ta </a:t>
                </a:r>
                <a:r>
                  <a:rPr lang="en-US" sz="4000" dirty="0" err="1">
                    <a:solidFill>
                      <a:schemeClr val="bg1"/>
                    </a:solidFill>
                    <a:effectLst/>
                    <a:latin typeface="Arial" panose="020B0604020202020204" pitchFamily="34" charset="0"/>
                    <a:ea typeface="Times New Roman" panose="02020603050405020304" pitchFamily="18" charset="0"/>
                  </a:rPr>
                  <a:t>có</a:t>
                </a:r>
                <a:r>
                  <a:rPr lang="en-US" sz="4000" dirty="0">
                    <a:solidFill>
                      <a:schemeClr val="bg1"/>
                    </a:solidFill>
                    <a:effectLst/>
                    <a:latin typeface="Arial" panose="020B0604020202020204" pitchFamily="34" charset="0"/>
                    <a:ea typeface="Times New Roman" panose="02020603050405020304" pitchFamily="18" charset="0"/>
                  </a:rPr>
                  <a:t>: 3 . 1</a:t>
                </a:r>
                <a:r>
                  <a:rPr lang="en-US" sz="4000" baseline="30000" dirty="0">
                    <a:solidFill>
                      <a:schemeClr val="bg1"/>
                    </a:solidFill>
                    <a:effectLst/>
                    <a:latin typeface="Arial" panose="020B0604020202020204" pitchFamily="34" charset="0"/>
                    <a:ea typeface="Times New Roman" panose="02020603050405020304" pitchFamily="18" charset="0"/>
                  </a:rPr>
                  <a:t>2</a:t>
                </a:r>
                <a:r>
                  <a:rPr lang="en-US" sz="4000" dirty="0">
                    <a:solidFill>
                      <a:schemeClr val="bg1"/>
                    </a:solidFill>
                    <a:effectLst/>
                    <a:latin typeface="Arial" panose="020B0604020202020204" pitchFamily="34" charset="0"/>
                    <a:ea typeface="Times New Roman" panose="02020603050405020304" pitchFamily="18" charset="0"/>
                  </a:rPr>
                  <a:t> - 4 . 1 = 3 - 4 = -1.</a:t>
                </a:r>
                <a:endParaRPr lang="en-US" sz="36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chemeClr val="bg1"/>
                    </a:solidFill>
                    <a:effectLst/>
                    <a:latin typeface="Arial" panose="020B0604020202020204" pitchFamily="34" charset="0"/>
                    <a:ea typeface="Times New Roman" panose="02020603050405020304" pitchFamily="18" charset="0"/>
                  </a:rPr>
                  <a:t>Thay</a:t>
                </a:r>
                <a:r>
                  <a:rPr lang="en-US" sz="4000" dirty="0">
                    <a:solidFill>
                      <a:schemeClr val="bg1"/>
                    </a:solidFill>
                    <a:effectLst/>
                    <a:latin typeface="Arial" panose="020B0604020202020204" pitchFamily="34" charset="0"/>
                    <a:ea typeface="Times New Roman" panose="02020603050405020304" pitchFamily="18" charset="0"/>
                  </a:rPr>
                  <a:t> x = 2 </a:t>
                </a:r>
                <a:r>
                  <a:rPr lang="en-US" sz="4000" dirty="0" err="1">
                    <a:solidFill>
                      <a:schemeClr val="bg1"/>
                    </a:solidFill>
                    <a:effectLst/>
                    <a:latin typeface="Arial" panose="020B0604020202020204" pitchFamily="34" charset="0"/>
                    <a:ea typeface="Times New Roman" panose="02020603050405020304" pitchFamily="18" charset="0"/>
                  </a:rPr>
                  <a:t>vào</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đa</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thức</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trên</a:t>
                </a:r>
                <a:r>
                  <a:rPr lang="en-US" sz="4000" dirty="0">
                    <a:solidFill>
                      <a:schemeClr val="bg1"/>
                    </a:solidFill>
                    <a:effectLst/>
                    <a:latin typeface="Arial" panose="020B0604020202020204" pitchFamily="34" charset="0"/>
                    <a:ea typeface="Times New Roman" panose="02020603050405020304" pitchFamily="18" charset="0"/>
                  </a:rPr>
                  <a:t> ta </a:t>
                </a:r>
                <a:r>
                  <a:rPr lang="en-US" sz="4000" dirty="0" err="1">
                    <a:solidFill>
                      <a:schemeClr val="bg1"/>
                    </a:solidFill>
                    <a:effectLst/>
                    <a:latin typeface="Arial" panose="020B0604020202020204" pitchFamily="34" charset="0"/>
                    <a:ea typeface="Times New Roman" panose="02020603050405020304" pitchFamily="18" charset="0"/>
                  </a:rPr>
                  <a:t>có</a:t>
                </a:r>
                <a:r>
                  <a:rPr lang="en-US" sz="4000" dirty="0">
                    <a:solidFill>
                      <a:schemeClr val="bg1"/>
                    </a:solidFill>
                    <a:effectLst/>
                    <a:latin typeface="Arial" panose="020B0604020202020204" pitchFamily="34" charset="0"/>
                    <a:ea typeface="Times New Roman" panose="02020603050405020304" pitchFamily="18" charset="0"/>
                  </a:rPr>
                  <a:t>: 3 . 2</a:t>
                </a:r>
                <a:r>
                  <a:rPr lang="en-US" sz="4000" baseline="30000" dirty="0">
                    <a:solidFill>
                      <a:schemeClr val="bg1"/>
                    </a:solidFill>
                    <a:effectLst/>
                    <a:latin typeface="Arial" panose="020B0604020202020204" pitchFamily="34" charset="0"/>
                    <a:ea typeface="Times New Roman" panose="02020603050405020304" pitchFamily="18" charset="0"/>
                  </a:rPr>
                  <a:t>2</a:t>
                </a:r>
                <a:r>
                  <a:rPr lang="en-US" sz="4000" dirty="0">
                    <a:solidFill>
                      <a:schemeClr val="bg1"/>
                    </a:solidFill>
                    <a:effectLst/>
                    <a:latin typeface="Arial" panose="020B0604020202020204" pitchFamily="34" charset="0"/>
                    <a:ea typeface="Times New Roman" panose="02020603050405020304" pitchFamily="18" charset="0"/>
                  </a:rPr>
                  <a:t> - 4 . 2 = 12 - 8 = 4.</a:t>
                </a:r>
                <a:endParaRPr lang="en-US" sz="36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a:solidFill>
                      <a:schemeClr val="bg1"/>
                    </a:solidFill>
                    <a:effectLst/>
                    <a:latin typeface="Arial" panose="020B0604020202020204" pitchFamily="34" charset="0"/>
                    <a:ea typeface="Times New Roman" panose="02020603050405020304" pitchFamily="18" charset="0"/>
                  </a:rPr>
                  <a:t>Do </a:t>
                </a:r>
                <a:r>
                  <a:rPr lang="en-US" sz="4000" dirty="0" err="1">
                    <a:solidFill>
                      <a:schemeClr val="bg1"/>
                    </a:solidFill>
                    <a:effectLst/>
                    <a:latin typeface="Arial" panose="020B0604020202020204" pitchFamily="34" charset="0"/>
                    <a:ea typeface="Times New Roman" panose="02020603050405020304" pitchFamily="18" charset="0"/>
                  </a:rPr>
                  <a:t>đó</a:t>
                </a:r>
                <a:r>
                  <a:rPr lang="en-US" sz="4000" dirty="0">
                    <a:solidFill>
                      <a:schemeClr val="bg1"/>
                    </a:solidFill>
                    <a:effectLst/>
                    <a:latin typeface="Arial" panose="020B0604020202020204" pitchFamily="34" charset="0"/>
                    <a:ea typeface="Times New Roman" panose="02020603050405020304" pitchFamily="18" charset="0"/>
                  </a:rPr>
                  <a:t> x = 0 </a:t>
                </a:r>
                <a:r>
                  <a:rPr lang="en-US" sz="4000" dirty="0" err="1">
                    <a:solidFill>
                      <a:schemeClr val="bg1"/>
                    </a:solidFill>
                    <a:effectLst/>
                    <a:latin typeface="Arial" panose="020B0604020202020204" pitchFamily="34" charset="0"/>
                    <a:ea typeface="Times New Roman" panose="02020603050405020304" pitchFamily="18" charset="0"/>
                  </a:rPr>
                  <a:t>là</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nghiệm</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của</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đa</a:t>
                </a:r>
                <a:r>
                  <a:rPr lang="en-US" sz="4000" dirty="0">
                    <a:solidFill>
                      <a:schemeClr val="bg1"/>
                    </a:solidFill>
                    <a:effectLst/>
                    <a:latin typeface="Arial" panose="020B0604020202020204" pitchFamily="34" charset="0"/>
                    <a:ea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rPr>
                  <a:t>thức</a:t>
                </a:r>
                <a:r>
                  <a:rPr lang="en-US" sz="4000" dirty="0">
                    <a:solidFill>
                      <a:schemeClr val="bg1"/>
                    </a:solidFill>
                    <a:effectLst/>
                    <a:latin typeface="Arial" panose="020B0604020202020204" pitchFamily="34" charset="0"/>
                    <a:ea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36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23299" y="3379259"/>
                <a:ext cx="16800439" cy="5324535"/>
              </a:xfrm>
              <a:prstGeom prst="rect">
                <a:avLst/>
              </a:prstGeom>
              <a:blipFill>
                <a:blip r:embed="rId14"/>
                <a:stretch>
                  <a:fillRect l="-1089" b="-1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011" y="2476500"/>
                <a:ext cx="3877985" cy="707886"/>
              </a:xfrm>
              <a:prstGeom prst="rect">
                <a:avLst/>
              </a:prstGeom>
            </p:spPr>
            <p:txBody>
              <a:bodyPr wrap="none">
                <a:spAutoFit/>
              </a:bodyPr>
              <a:lstStyle/>
              <a:p>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c)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11" y="2476500"/>
                <a:ext cx="3877985" cy="707886"/>
              </a:xfrm>
              <a:prstGeom prst="rect">
                <a:avLst/>
              </a:prstGeom>
              <a:blipFill>
                <a:blip r:embed="rId15"/>
                <a:stretch>
                  <a:fillRect t="-17241" b="-34483"/>
                </a:stretch>
              </a:blipFill>
            </p:spPr>
            <p:txBody>
              <a:bodyPr/>
              <a:lstStyle/>
              <a:p>
                <a:r>
                  <a:rPr lang="en-US">
                    <a:noFill/>
                  </a:rPr>
                  <a:t> </a:t>
                </a:r>
              </a:p>
            </p:txBody>
          </p:sp>
        </mc:Fallback>
      </mc:AlternateContent>
    </p:spTree>
    <p:extLst>
      <p:ext uri="{BB962C8B-B14F-4D97-AF65-F5344CB8AC3E}">
        <p14:creationId xmlns:p14="http://schemas.microsoft.com/office/powerpoint/2010/main" val="142881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sp>
        <p:nvSpPr>
          <p:cNvPr id="14" name="Oval Callout 13"/>
          <p:cNvSpPr/>
          <p:nvPr/>
        </p:nvSpPr>
        <p:spPr>
          <a:xfrm>
            <a:off x="8305800" y="800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445163" y="5879041"/>
            <a:ext cx="1866900" cy="4191000"/>
          </a:xfrm>
          <a:prstGeom prst="rect">
            <a:avLst/>
          </a:prstGeom>
        </p:spPr>
      </p:pic>
      <p:pic>
        <p:nvPicPr>
          <p:cNvPr id="16"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 y="-128873"/>
            <a:ext cx="841522" cy="155314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8174" y="3162300"/>
                <a:ext cx="16800439" cy="5213030"/>
              </a:xfrm>
              <a:prstGeom prst="rect">
                <a:avLst/>
              </a:prstGeom>
            </p:spPr>
            <p:txBody>
              <a:bodyPr wrap="square">
                <a:spAutoFit/>
              </a:bodyPr>
              <a:lstStyle/>
              <a:p>
                <a:pPr marL="30480" marR="30480">
                  <a:lnSpc>
                    <a:spcPct val="150000"/>
                  </a:lnSpc>
                  <a:spcAft>
                    <a:spcPts val="1200"/>
                  </a:spcAft>
                </a:pPr>
                <a:r>
                  <a:rPr lang="en-US" sz="4000">
                    <a:solidFill>
                      <a:schemeClr val="bg1"/>
                    </a:solidFill>
                    <a:latin typeface="Arial" panose="020B0604020202020204" pitchFamily="34" charset="0"/>
                    <a:ea typeface="Times New Roman" panose="02020603050405020304" pitchFamily="18" charset="0"/>
                  </a:rPr>
                  <a:t>Thay x = -1 vào đa thức trên ta có: (-1)</a:t>
                </a:r>
                <a:r>
                  <a:rPr lang="en-US" sz="4000" baseline="30000">
                    <a:solidFill>
                      <a:schemeClr val="bg1"/>
                    </a:solidFill>
                    <a:effectLst/>
                    <a:latin typeface="Arial" panose="020B0604020202020204" pitchFamily="34" charset="0"/>
                    <a:ea typeface="Times New Roman" panose="02020603050405020304" pitchFamily="18" charset="0"/>
                  </a:rPr>
                  <a:t>2</a:t>
                </a:r>
                <a:r>
                  <a:rPr lang="en-US" sz="4000">
                    <a:solidFill>
                      <a:schemeClr val="bg1"/>
                    </a:solidFill>
                    <a:effectLst/>
                    <a:latin typeface="Arial" panose="020B0604020202020204" pitchFamily="34" charset="0"/>
                    <a:ea typeface="Times New Roman" panose="02020603050405020304" pitchFamily="18" charset="0"/>
                  </a:rPr>
                  <a:t> + 9 = 10.</a:t>
                </a:r>
                <a:endParaRPr lang="en-US" sz="360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a:solidFill>
                      <a:schemeClr val="bg1"/>
                    </a:solidFill>
                    <a:effectLst/>
                    <a:latin typeface="Arial" panose="020B0604020202020204" pitchFamily="34" charset="0"/>
                    <a:ea typeface="Times New Roman" panose="02020603050405020304" pitchFamily="18" charset="0"/>
                  </a:rPr>
                  <a:t>Thay x = 0 vào đa thức trên ta có: 0</a:t>
                </a:r>
                <a:r>
                  <a:rPr lang="en-US" sz="4000" baseline="30000">
                    <a:solidFill>
                      <a:schemeClr val="bg1"/>
                    </a:solidFill>
                    <a:effectLst/>
                    <a:latin typeface="Arial" panose="020B0604020202020204" pitchFamily="34" charset="0"/>
                    <a:ea typeface="Times New Roman" panose="02020603050405020304" pitchFamily="18" charset="0"/>
                  </a:rPr>
                  <a:t>2</a:t>
                </a:r>
                <a:r>
                  <a:rPr lang="en-US" sz="4000">
                    <a:solidFill>
                      <a:schemeClr val="bg1"/>
                    </a:solidFill>
                    <a:effectLst/>
                    <a:latin typeface="Arial" panose="020B0604020202020204" pitchFamily="34" charset="0"/>
                    <a:ea typeface="Times New Roman" panose="02020603050405020304" pitchFamily="18" charset="0"/>
                  </a:rPr>
                  <a:t> + 9 = 9.</a:t>
                </a:r>
                <a:endParaRPr lang="en-US" sz="360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a:solidFill>
                      <a:schemeClr val="bg1"/>
                    </a:solidFill>
                    <a:effectLst/>
                    <a:latin typeface="Arial" panose="020B0604020202020204" pitchFamily="34" charset="0"/>
                    <a:ea typeface="Times New Roman" panose="02020603050405020304" pitchFamily="18" charset="0"/>
                  </a:rPr>
                  <a:t>Thay x = 1 vào đa thức trên ta có: 1</a:t>
                </a:r>
                <a:r>
                  <a:rPr lang="en-US" sz="4000" baseline="30000">
                    <a:solidFill>
                      <a:schemeClr val="bg1"/>
                    </a:solidFill>
                    <a:effectLst/>
                    <a:latin typeface="Arial" panose="020B0604020202020204" pitchFamily="34" charset="0"/>
                    <a:ea typeface="Times New Roman" panose="02020603050405020304" pitchFamily="18" charset="0"/>
                  </a:rPr>
                  <a:t>2</a:t>
                </a:r>
                <a:r>
                  <a:rPr lang="en-US" sz="4000">
                    <a:solidFill>
                      <a:schemeClr val="bg1"/>
                    </a:solidFill>
                    <a:effectLst/>
                    <a:latin typeface="Arial" panose="020B0604020202020204" pitchFamily="34" charset="0"/>
                    <a:ea typeface="Times New Roman" panose="02020603050405020304" pitchFamily="18" charset="0"/>
                  </a:rPr>
                  <a:t> + 9 = 10.</a:t>
                </a:r>
                <a:endParaRPr lang="en-US" sz="360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a:solidFill>
                      <a:schemeClr val="bg1"/>
                    </a:solidFill>
                    <a:effectLst/>
                    <a:latin typeface="Arial" panose="020B0604020202020204" pitchFamily="34" charset="0"/>
                    <a:ea typeface="Times New Roman" panose="02020603050405020304" pitchFamily="18" charset="0"/>
                  </a:rPr>
                  <a:t>Thay x = 2 vào đa thức trên ta có: 2</a:t>
                </a:r>
                <a:r>
                  <a:rPr lang="en-US" sz="4000" baseline="30000">
                    <a:solidFill>
                      <a:schemeClr val="bg1"/>
                    </a:solidFill>
                    <a:effectLst/>
                    <a:latin typeface="Arial" panose="020B0604020202020204" pitchFamily="34" charset="0"/>
                    <a:ea typeface="Times New Roman" panose="02020603050405020304" pitchFamily="18" charset="0"/>
                  </a:rPr>
                  <a:t>2</a:t>
                </a:r>
                <a:r>
                  <a:rPr lang="en-US" sz="4000">
                    <a:solidFill>
                      <a:schemeClr val="bg1"/>
                    </a:solidFill>
                    <a:effectLst/>
                    <a:latin typeface="Arial" panose="020B0604020202020204" pitchFamily="34" charset="0"/>
                    <a:ea typeface="Times New Roman" panose="02020603050405020304" pitchFamily="18" charset="0"/>
                  </a:rPr>
                  <a:t> + 9 = 13.</a:t>
                </a:r>
                <a:endParaRPr lang="en-US" sz="360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a:solidFill>
                      <a:schemeClr val="bg1"/>
                    </a:solidFill>
                    <a:effectLst/>
                    <a:latin typeface="Arial" panose="020B0604020202020204" pitchFamily="34" charset="0"/>
                    <a:ea typeface="Times New Roman" panose="02020603050405020304" pitchFamily="18" charset="0"/>
                  </a:rPr>
                  <a:t>Vậy trong 4 số trên, không có số nào là nghiệm của đa thức </a:t>
                </a:r>
                <a14:m>
                  <m:oMath xmlns:m="http://schemas.openxmlformats.org/officeDocument/2006/math">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+ 9.</m:t>
                    </m:r>
                  </m:oMath>
                </a14:m>
                <a:endParaRPr lang="en-US" sz="36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8174" y="3162300"/>
                <a:ext cx="16800439" cy="5213030"/>
              </a:xfrm>
              <a:prstGeom prst="rect">
                <a:avLst/>
              </a:prstGeom>
              <a:blipFill>
                <a:blip r:embed="rId14"/>
                <a:stretch>
                  <a:fillRect l="-1125" b="-4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78174" y="2259541"/>
                <a:ext cx="3881996" cy="732404"/>
              </a:xfrm>
              <a:prstGeom prst="rect">
                <a:avLst/>
              </a:prstGeom>
            </p:spPr>
            <p:txBody>
              <a:bodyPr wrap="square">
                <a:spAutoFit/>
              </a:bodyPr>
              <a:lstStyle/>
              <a:p>
                <a:pPr lvl="0"/>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sSup>
                      <m:sSup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+9</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578174" y="2259541"/>
                <a:ext cx="3881996" cy="732404"/>
              </a:xfrm>
              <a:prstGeom prst="rect">
                <a:avLst/>
              </a:prstGeom>
              <a:blipFill>
                <a:blip r:embed="rId15"/>
                <a:stretch>
                  <a:fillRect l="-5651" t="-16667" b="-30000"/>
                </a:stretch>
              </a:blipFill>
            </p:spPr>
            <p:txBody>
              <a:bodyPr/>
              <a:lstStyle/>
              <a:p>
                <a:r>
                  <a:rPr lang="en-US">
                    <a:noFill/>
                  </a:rPr>
                  <a:t> </a:t>
                </a:r>
              </a:p>
            </p:txBody>
          </p:sp>
        </mc:Fallback>
      </mc:AlternateContent>
    </p:spTree>
    <p:extLst>
      <p:ext uri="{BB962C8B-B14F-4D97-AF65-F5344CB8AC3E}">
        <p14:creationId xmlns:p14="http://schemas.microsoft.com/office/powerpoint/2010/main" val="157442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5050">
            <a:off x="16183442" y="-198561"/>
            <a:ext cx="1613241" cy="161324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295400" y="-342900"/>
            <a:ext cx="41910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flipV="1">
            <a:off x="-477888" y="-570548"/>
            <a:ext cx="2941225" cy="3443194"/>
          </a:xfrm>
          <a:prstGeom prst="rect">
            <a:avLst/>
          </a:prstGeom>
        </p:spPr>
      </p:pic>
      <p:sp>
        <p:nvSpPr>
          <p:cNvPr id="10" name="Oval Callout 9"/>
          <p:cNvSpPr/>
          <p:nvPr/>
        </p:nvSpPr>
        <p:spPr>
          <a:xfrm>
            <a:off x="8621717" y="54483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6328305" y="419100"/>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 5. (SGK – </a:t>
            </a:r>
            <a:r>
              <a:rPr kumimoji="0" lang="fr-FR" sz="4000" b="1" i="0"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 </a:t>
            </a:r>
            <a:r>
              <a:rPr lang="fr-FR" sz="4000" b="1" dirty="0">
                <a:latin typeface="Arial" panose="020B0604020202020204" pitchFamily="34" charset="0"/>
                <a:ea typeface="Calibri" panose="020F0502020204030204" pitchFamily="34" charset="0"/>
              </a:rPr>
              <a:t>68</a:t>
            </a:r>
            <a:r>
              <a:rPr kumimoji="0" lang="fr-FR" sz="4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effectLst/>
              <a:uLnTx/>
              <a:uFillTx/>
              <a:latin typeface="Calibri"/>
              <a:cs typeface="+mn-cs"/>
            </a:endParaRPr>
          </a:p>
        </p:txBody>
      </p:sp>
      <mc:AlternateContent xmlns:mc="http://schemas.openxmlformats.org/markup-compatibility/2006" xmlns:a14="http://schemas.microsoft.com/office/drawing/2010/main">
        <mc:Choice Requires="a14">
          <p:sp>
            <p:nvSpPr>
              <p:cNvPr id="2" name="Rectangle 1"/>
              <p:cNvSpPr/>
              <p:nvPr/>
            </p:nvSpPr>
            <p:spPr>
              <a:xfrm>
                <a:off x="2948139" y="1257300"/>
                <a:ext cx="13030200" cy="3796167"/>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Thu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48139" y="1257300"/>
                <a:ext cx="13030200" cy="3796167"/>
              </a:xfrm>
              <a:prstGeom prst="rect">
                <a:avLst/>
              </a:prstGeom>
              <a:blipFill>
                <a:blip r:embed="rId10"/>
                <a:stretch>
                  <a:fillRect l="-1685" b="-2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48138" y="6515100"/>
                <a:ext cx="13587261" cy="2267800"/>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a)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𝑃</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 −9</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+ 9</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−9</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+ 9</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sup>
                        </m:sSup>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48138" y="6515100"/>
                <a:ext cx="13587261" cy="2267800"/>
              </a:xfrm>
              <a:prstGeom prst="rect">
                <a:avLst/>
              </a:prstGeom>
              <a:blipFill>
                <a:blip r:embed="rId11"/>
                <a:stretch>
                  <a:fillRect l="-1391"/>
                </a:stretch>
              </a:blipFill>
            </p:spPr>
            <p:txBody>
              <a:bodyPr/>
              <a:lstStyle/>
              <a:p>
                <a:r>
                  <a:rPr lang="en-US">
                    <a:noFill/>
                  </a:rPr>
                  <a:t> </a:t>
                </a:r>
              </a:p>
            </p:txBody>
          </p:sp>
        </mc:Fallback>
      </mc:AlternateContent>
      <p:pic>
        <p:nvPicPr>
          <p:cNvPr id="12"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08572">
            <a:off x="658460" y="9002360"/>
            <a:ext cx="1339710" cy="133971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648200" y="8648700"/>
                <a:ext cx="4466607" cy="1180067"/>
              </a:xfrm>
              <a:prstGeom prst="rect">
                <a:avLst/>
              </a:prstGeom>
            </p:spPr>
            <p:txBody>
              <a:bodyPr wrap="non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+ 9</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48200" y="8648700"/>
                <a:ext cx="4466607" cy="1180067"/>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10" name="Rectangle 9"/>
          <p:cNvSpPr/>
          <p:nvPr/>
        </p:nvSpPr>
        <p:spPr>
          <a:xfrm>
            <a:off x="-592320" y="2141439"/>
            <a:ext cx="18956520" cy="1407373"/>
          </a:xfrm>
          <a:prstGeom prst="rect">
            <a:avLst/>
          </a:prstGeom>
        </p:spPr>
        <p:txBody>
          <a:bodyPr wrap="square">
            <a:spAutoFit/>
          </a:bodyPr>
          <a:lstStyle/>
          <a:p>
            <a:pPr algn="ctr">
              <a:lnSpc>
                <a:spcPct val="150000"/>
              </a:lnSpc>
              <a:defRPr/>
            </a:pPr>
            <a:r>
              <a:rPr lang="vi-VN" sz="6500" b="1" kern="0">
                <a:solidFill>
                  <a:srgbClr val="F2C2AB">
                    <a:lumMod val="50000"/>
                  </a:srgbClr>
                </a:solidFill>
                <a:cs typeface="Arial"/>
                <a:sym typeface="Arial"/>
              </a:rPr>
              <a:t>CHƯƠNG VI: BIỂU THỨC ĐẠI SỐ</a:t>
            </a:r>
            <a:endParaRPr lang="vi-VN" sz="6500" b="1" kern="0" dirty="0">
              <a:solidFill>
                <a:srgbClr val="F2C2AB">
                  <a:lumMod val="50000"/>
                </a:srgbClr>
              </a:solidFill>
              <a:cs typeface="Arial"/>
              <a:sym typeface="Arial"/>
            </a:endParaRPr>
          </a:p>
        </p:txBody>
      </p:sp>
      <p:sp>
        <p:nvSpPr>
          <p:cNvPr id="11" name="Rectangle 10"/>
          <p:cNvSpPr/>
          <p:nvPr/>
        </p:nvSpPr>
        <p:spPr>
          <a:xfrm>
            <a:off x="2904240" y="4438031"/>
            <a:ext cx="11963400" cy="290778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TIẾT 133: BÀI TẬP CUỐI CHƯƠNG VI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2" name="Rectangle 1"/>
          <p:cNvSpPr/>
          <p:nvPr/>
        </p:nvSpPr>
        <p:spPr>
          <a:xfrm>
            <a:off x="1905000" y="2181685"/>
            <a:ext cx="16002000" cy="904415"/>
          </a:xfrm>
          <a:prstGeom prst="rect">
            <a:avLst/>
          </a:prstGeom>
        </p:spPr>
        <p:txBody>
          <a:bodyPr wrap="square">
            <a:spAutoFit/>
          </a:bodyPr>
          <a:lstStyle/>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P(x)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bậc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bằng</a:t>
            </a:r>
            <a:r>
              <a:rPr lang="en-US" sz="4000" dirty="0">
                <a:solidFill>
                  <a:srgbClr val="000000"/>
                </a:solidFill>
                <a:latin typeface="Arial" panose="020B0604020202020204" pitchFamily="34" charset="0"/>
                <a:ea typeface="Times New Roman" panose="02020603050405020304" pitchFamily="18" charset="0"/>
              </a:rPr>
              <a:t> 5.</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8" name="Oval Callout 7"/>
          <p:cNvSpPr/>
          <p:nvPr/>
        </p:nvSpPr>
        <p:spPr>
          <a:xfrm>
            <a:off x="1676400" y="7643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1900988" y="3478055"/>
            <a:ext cx="15167811" cy="4247317"/>
          </a:xfrm>
          <a:prstGeom prst="rect">
            <a:avLst/>
          </a:prstGeom>
        </p:spPr>
        <p:txBody>
          <a:bodyPr wrap="square">
            <a:spAutoFit/>
          </a:bodyPr>
          <a:lstStyle/>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Ta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P(-1) = 3 . (-1)</a:t>
            </a:r>
            <a:r>
              <a:rPr lang="en-US" sz="4000" baseline="30000" dirty="0">
                <a:solidFill>
                  <a:srgbClr val="000000"/>
                </a:solidFill>
                <a:latin typeface="Arial" panose="020B0604020202020204" pitchFamily="34" charset="0"/>
                <a:ea typeface="Times New Roman" panose="02020603050405020304" pitchFamily="18" charset="0"/>
              </a:rPr>
              <a:t>5</a:t>
            </a:r>
            <a:r>
              <a:rPr lang="en-US" sz="4000" dirty="0">
                <a:solidFill>
                  <a:srgbClr val="000000"/>
                </a:solidFill>
                <a:latin typeface="Arial" panose="020B0604020202020204" pitchFamily="34" charset="0"/>
                <a:ea typeface="Times New Roman" panose="02020603050405020304" pitchFamily="18" charset="0"/>
              </a:rPr>
              <a:t> + 9 . (-1) - 1 = 3 . (-1) + (-9) - 1 = -3 - 9 - 1 = -13.</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P(0) = 3 . 0</a:t>
            </a:r>
            <a:r>
              <a:rPr lang="en-US" sz="4000" baseline="30000" dirty="0">
                <a:solidFill>
                  <a:srgbClr val="000000"/>
                </a:solidFill>
                <a:latin typeface="Arial" panose="020B0604020202020204" pitchFamily="34" charset="0"/>
                <a:ea typeface="Times New Roman" panose="02020603050405020304" pitchFamily="18" charset="0"/>
              </a:rPr>
              <a:t>5</a:t>
            </a:r>
            <a:r>
              <a:rPr lang="en-US" sz="4000" dirty="0">
                <a:solidFill>
                  <a:srgbClr val="000000"/>
                </a:solidFill>
                <a:latin typeface="Arial" panose="020B0604020202020204" pitchFamily="34" charset="0"/>
                <a:ea typeface="Times New Roman" panose="02020603050405020304" pitchFamily="18" charset="0"/>
              </a:rPr>
              <a:t> + 9 . 0 - 1 = -1.</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P(1) = 3 . 1</a:t>
            </a:r>
            <a:r>
              <a:rPr lang="en-US" sz="4000" baseline="30000" dirty="0">
                <a:solidFill>
                  <a:srgbClr val="000000"/>
                </a:solidFill>
                <a:latin typeface="Arial" panose="020B0604020202020204" pitchFamily="34" charset="0"/>
                <a:ea typeface="Times New Roman" panose="02020603050405020304" pitchFamily="18" charset="0"/>
              </a:rPr>
              <a:t>5</a:t>
            </a:r>
            <a:r>
              <a:rPr lang="en-US" sz="4000" dirty="0">
                <a:solidFill>
                  <a:srgbClr val="000000"/>
                </a:solidFill>
                <a:latin typeface="Arial" panose="020B0604020202020204" pitchFamily="34" charset="0"/>
                <a:ea typeface="Times New Roman" panose="02020603050405020304" pitchFamily="18" charset="0"/>
              </a:rPr>
              <a:t> + 9 . 1 - 1 = 3 + 9 - 1 = 11.</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6199291" y="9154508"/>
            <a:ext cx="1339710" cy="133971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638740" y="-295676"/>
            <a:ext cx="3390900" cy="3969614"/>
          </a:xfrm>
          <a:prstGeom prst="rect">
            <a:avLst/>
          </a:prstGeom>
        </p:spPr>
      </p:pic>
      <p:sp>
        <p:nvSpPr>
          <p:cNvPr id="6" name="Rectangle 5"/>
          <p:cNvSpPr/>
          <p:nvPr/>
        </p:nvSpPr>
        <p:spPr>
          <a:xfrm>
            <a:off x="685800" y="190500"/>
            <a:ext cx="58592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Bài10. (SGK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69)</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685800" y="872318"/>
            <a:ext cx="16183346" cy="437247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Nhân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dịp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lễ</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sinh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trẻ</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em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báo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mua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sẽ</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giảm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30% so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niêm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yết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niêm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yết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x (</a:t>
            </a:r>
            <a:r>
              <a:rPr lang="en-US" sz="3800" dirty="0" err="1">
                <a:solidFill>
                  <a:srgbClr val="000000"/>
                </a:solidFill>
                <a:latin typeface="Arial" panose="020B0604020202020204" pitchFamily="34" charset="0"/>
                <a:ea typeface="Times New Roman" panose="02020603050405020304" pitchFamily="18" charset="0"/>
              </a:rPr>
              <a:t>đồng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Viết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biểu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tiền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phải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mua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loại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lượng</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1 </a:t>
            </a:r>
            <a:r>
              <a:rPr lang="en-US" sz="3800" dirty="0" err="1">
                <a:solidFill>
                  <a:srgbClr val="000000"/>
                </a:solidFill>
                <a:latin typeface="Arial" panose="020B0604020202020204" pitchFamily="34" charset="0"/>
                <a:ea typeface="Times New Roman" panose="02020603050405020304" pitchFamily="18" charset="0"/>
              </a:rPr>
              <a:t>bộ</a:t>
            </a:r>
            <a:r>
              <a:rPr lang="en-US" sz="3800" dirty="0">
                <a:solidFill>
                  <a:srgbClr val="000000"/>
                </a:solidFill>
                <a:latin typeface="Arial" panose="020B0604020202020204" pitchFamily="34" charset="0"/>
                <a:ea typeface="Times New Roman" panose="02020603050405020304" pitchFamily="18" charset="0"/>
              </a:rPr>
              <a:t>;</a:t>
            </a:r>
            <a:r>
              <a:rPr lang="en-US" sz="3800" dirty="0">
                <a:latin typeface="Times New Roman" panose="02020603050405020304" pitchFamily="18" charset="0"/>
                <a:ea typeface="Times New Roman" panose="02020603050405020304" pitchFamily="18" charset="0"/>
              </a:rPr>
              <a:t>				</a:t>
            </a:r>
            <a:r>
              <a:rPr lang="en-US" sz="3800" dirty="0">
                <a:solidFill>
                  <a:srgbClr val="000000"/>
                </a:solidFill>
                <a:latin typeface="Arial" panose="020B0604020202020204" pitchFamily="34" charset="0"/>
                <a:ea typeface="Times New Roman" panose="02020603050405020304" pitchFamily="18" charset="0"/>
              </a:rPr>
              <a:t>b) 3 </a:t>
            </a:r>
            <a:r>
              <a:rPr lang="en-US" sz="3800" dirty="0" err="1">
                <a:solidFill>
                  <a:srgbClr val="000000"/>
                </a:solidFill>
                <a:latin typeface="Arial" panose="020B0604020202020204" pitchFamily="34" charset="0"/>
                <a:ea typeface="Times New Roman" panose="02020603050405020304" pitchFamily="18" charset="0"/>
              </a:rPr>
              <a:t>bộ</a:t>
            </a:r>
            <a:r>
              <a:rPr lang="en-US" sz="3800" dirty="0">
                <a:solidFill>
                  <a:srgbClr val="000000"/>
                </a:solidFill>
                <a:latin typeface="Arial" panose="020B0604020202020204" pitchFamily="34" charset="0"/>
                <a:ea typeface="Times New Roman" panose="02020603050405020304" pitchFamily="18" charset="0"/>
              </a:rPr>
              <a:t>;</a:t>
            </a:r>
            <a:r>
              <a:rPr lang="en-US" sz="3800" dirty="0">
                <a:latin typeface="Times New Roman" panose="02020603050405020304" pitchFamily="18" charset="0"/>
                <a:ea typeface="Times New Roman" panose="02020603050405020304" pitchFamily="18" charset="0"/>
              </a:rPr>
              <a:t>					</a:t>
            </a:r>
            <a:r>
              <a:rPr lang="en-US" sz="3800" dirty="0">
                <a:solidFill>
                  <a:srgbClr val="000000"/>
                </a:solidFill>
                <a:latin typeface="Arial" panose="020B0604020202020204" pitchFamily="34" charset="0"/>
                <a:ea typeface="Times New Roman" panose="02020603050405020304" pitchFamily="18" charset="0"/>
              </a:rPr>
              <a:t>c) y </a:t>
            </a:r>
            <a:r>
              <a:rPr lang="en-US" sz="3800" dirty="0" err="1">
                <a:solidFill>
                  <a:srgbClr val="000000"/>
                </a:solidFill>
                <a:latin typeface="Arial" panose="020B0604020202020204" pitchFamily="34" charset="0"/>
                <a:ea typeface="Times New Roman" panose="02020603050405020304" pitchFamily="18" charset="0"/>
              </a:rPr>
              <a:t>bộ</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
        <p:nvSpPr>
          <p:cNvPr id="8" name="Oval Callout 7"/>
          <p:cNvSpPr/>
          <p:nvPr/>
        </p:nvSpPr>
        <p:spPr>
          <a:xfrm>
            <a:off x="838200" y="5676900"/>
            <a:ext cx="1632284"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2743200" y="5676900"/>
                <a:ext cx="14125946" cy="4478149"/>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Do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giảm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30% so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niêm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yết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giảm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bằng</a:t>
                </a:r>
                <a:r>
                  <a:rPr lang="en-US" sz="3800" dirty="0">
                    <a:solidFill>
                      <a:srgbClr val="000000"/>
                    </a:solidFill>
                    <a:latin typeface="Arial" panose="020B0604020202020204" pitchFamily="34" charset="0"/>
                    <a:ea typeface="Times New Roman" panose="02020603050405020304" pitchFamily="18" charset="0"/>
                  </a:rPr>
                  <a:t> 100% - 30% = 70%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niêm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yết</a:t>
                </a:r>
                <a:r>
                  <a:rPr lang="en-US" sz="3800" dirty="0">
                    <a:solidFill>
                      <a:srgbClr val="000000"/>
                    </a:solidFill>
                    <a:latin typeface="Arial" panose="020B0604020202020204" pitchFamily="34" charset="0"/>
                    <a:ea typeface="Times New Roman" panose="02020603050405020304" pitchFamily="18" charset="0"/>
                  </a:rPr>
                  <a:t>. </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a)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tiền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phải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trả</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khi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mua</a:t>
                </a:r>
                <a:r>
                  <a:rPr lang="en-US" sz="3800" dirty="0">
                    <a:solidFill>
                      <a:srgbClr val="000000"/>
                    </a:solidFill>
                    <a:effectLst/>
                    <a:latin typeface="Arial" panose="020B0604020202020204" pitchFamily="34" charset="0"/>
                    <a:ea typeface="Times New Roman" panose="02020603050405020304" pitchFamily="18" charset="0"/>
                  </a:rPr>
                  <a:t> 1 </a:t>
                </a:r>
                <a:r>
                  <a:rPr lang="en-US" sz="3800" dirty="0" err="1">
                    <a:solidFill>
                      <a:srgbClr val="000000"/>
                    </a:solidFill>
                    <a:effectLst/>
                    <a:latin typeface="Arial" panose="020B0604020202020204" pitchFamily="34" charset="0"/>
                    <a:ea typeface="Times New Roman" panose="02020603050405020304" pitchFamily="18" charset="0"/>
                  </a:rPr>
                  <a:t>bộ</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là</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solidFill>
                      <a:srgbClr val="000000"/>
                    </a:solidFill>
                    <a:effectLst/>
                    <a:latin typeface="Arial" panose="020B0604020202020204" pitchFamily="34" charset="0"/>
                    <a:ea typeface="Times New Roman" panose="02020603050405020304" pitchFamily="18" charset="0"/>
                  </a:rPr>
                  <a:t>đồng</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b)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tiền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phải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trả</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khi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mua</a:t>
                </a:r>
                <a:r>
                  <a:rPr lang="en-US" sz="3800" dirty="0">
                    <a:solidFill>
                      <a:srgbClr val="000000"/>
                    </a:solidFill>
                    <a:effectLst/>
                    <a:latin typeface="Arial" panose="020B0604020202020204" pitchFamily="34" charset="0"/>
                    <a:ea typeface="Times New Roman" panose="02020603050405020304" pitchFamily="18" charset="0"/>
                  </a:rPr>
                  <a:t> 3 </a:t>
                </a:r>
                <a:r>
                  <a:rPr lang="en-US" sz="3800" dirty="0" err="1">
                    <a:solidFill>
                      <a:srgbClr val="000000"/>
                    </a:solidFill>
                    <a:effectLst/>
                    <a:latin typeface="Arial" panose="020B0604020202020204" pitchFamily="34" charset="0"/>
                    <a:ea typeface="Times New Roman" panose="02020603050405020304" pitchFamily="18" charset="0"/>
                  </a:rPr>
                  <a:t>bộ</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là</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 = 2,1</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solidFill>
                      <a:srgbClr val="000000"/>
                    </a:solidFill>
                    <a:effectLst/>
                    <a:latin typeface="Arial" panose="020B0604020202020204" pitchFamily="34" charset="0"/>
                    <a:ea typeface="Times New Roman" panose="02020603050405020304" pitchFamily="18" charset="0"/>
                  </a:rPr>
                  <a:t>đồng</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c)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tiền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phải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trả</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khi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mua</a:t>
                </a:r>
                <a:r>
                  <a:rPr lang="en-US" sz="3800" dirty="0">
                    <a:solidFill>
                      <a:srgbClr val="000000"/>
                    </a:solidFill>
                    <a:effectLst/>
                    <a:latin typeface="Arial" panose="020B0604020202020204" pitchFamily="34" charset="0"/>
                    <a:ea typeface="Times New Roman" panose="02020603050405020304" pitchFamily="18" charset="0"/>
                  </a:rPr>
                  <a:t> y </a:t>
                </a:r>
                <a:r>
                  <a:rPr lang="en-US" sz="3800" dirty="0" err="1">
                    <a:solidFill>
                      <a:srgbClr val="000000"/>
                    </a:solidFill>
                    <a:effectLst/>
                    <a:latin typeface="Arial" panose="020B0604020202020204" pitchFamily="34" charset="0"/>
                    <a:ea typeface="Times New Roman" panose="02020603050405020304" pitchFamily="18" charset="0"/>
                  </a:rPr>
                  <a:t>bộ</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là</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𝑥𝑦</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solidFill>
                      <a:srgbClr val="000000"/>
                    </a:solidFill>
                    <a:effectLst/>
                    <a:latin typeface="Arial" panose="020B0604020202020204" pitchFamily="34" charset="0"/>
                    <a:ea typeface="Times New Roman" panose="02020603050405020304" pitchFamily="18" charset="0"/>
                  </a:rPr>
                  <a:t>đồng</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743200" y="5676900"/>
                <a:ext cx="14125946" cy="4478149"/>
              </a:xfrm>
              <a:prstGeom prst="rect">
                <a:avLst/>
              </a:prstGeom>
              <a:blipFill>
                <a:blip r:embed="rId6"/>
                <a:stretch>
                  <a:fillRect l="-1208" r="-1208" b="-2177"/>
                </a:stretch>
              </a:blipFill>
            </p:spPr>
            <p:txBody>
              <a:bodyPr/>
              <a:lstStyle/>
              <a:p>
                <a:r>
                  <a:rPr lang="en-US">
                    <a:noFill/>
                  </a:rPr>
                  <a:t> </a:t>
                </a:r>
              </a:p>
            </p:txBody>
          </p:sp>
        </mc:Fallback>
      </mc:AlternateContent>
    </p:spTree>
    <p:extLst>
      <p:ext uri="{BB962C8B-B14F-4D97-AF65-F5344CB8AC3E}">
        <p14:creationId xmlns:p14="http://schemas.microsoft.com/office/powerpoint/2010/main" val="323268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4" name="Rectangle 3">
            <a:extLst>
              <a:ext uri="{FF2B5EF4-FFF2-40B4-BE49-F238E27FC236}">
                <a16:creationId xmlns:a16="http://schemas.microsoft.com/office/drawing/2014/main" id="{45D51371-574F-3FB7-49A3-C3DA4F3B305C}"/>
              </a:ext>
            </a:extLst>
          </p:cNvPr>
          <p:cNvSpPr/>
          <p:nvPr/>
        </p:nvSpPr>
        <p:spPr>
          <a:xfrm>
            <a:off x="1600200" y="576173"/>
            <a:ext cx="10275460" cy="905056"/>
          </a:xfrm>
          <a:prstGeom prst="rect">
            <a:avLst/>
          </a:prstGeom>
        </p:spPr>
        <p:txBody>
          <a:bodyPr wrap="square">
            <a:spAutoFit/>
          </a:bodyPr>
          <a:lstStyle/>
          <a:p>
            <a:pPr marL="30480" marR="30480" lvl="0">
              <a:lnSpc>
                <a:spcPct val="150000"/>
              </a:lnSpc>
              <a:spcAft>
                <a:spcPts val="1200"/>
              </a:spcAft>
            </a:pPr>
            <a:r>
              <a:rPr lang="en-US" sz="4000" dirty="0">
                <a:solidFill>
                  <a:srgbClr val="FF0000"/>
                </a:solidFill>
                <a:latin typeface="Times New Roman" panose="02020603050405020304" pitchFamily="18" charset="0"/>
                <a:ea typeface="Times New Roman" panose="02020603050405020304" pitchFamily="18" charset="0"/>
              </a:rPr>
              <a:t>BTVN</a:t>
            </a:r>
          </a:p>
        </p:txBody>
      </p:sp>
      <p:sp>
        <p:nvSpPr>
          <p:cNvPr id="6" name="Rectangle 5">
            <a:extLst>
              <a:ext uri="{FF2B5EF4-FFF2-40B4-BE49-F238E27FC236}">
                <a16:creationId xmlns:a16="http://schemas.microsoft.com/office/drawing/2014/main" id="{2E13F4B4-09C7-65E1-4A85-90F463704FD3}"/>
              </a:ext>
            </a:extLst>
          </p:cNvPr>
          <p:cNvSpPr/>
          <p:nvPr/>
        </p:nvSpPr>
        <p:spPr>
          <a:xfrm>
            <a:off x="1447800" y="4180387"/>
            <a:ext cx="16002000" cy="904415"/>
          </a:xfrm>
          <a:prstGeom prst="rect">
            <a:avLst/>
          </a:prstGeom>
        </p:spPr>
        <p:txBody>
          <a:bodyPr wrap="square">
            <a:spAutoFit/>
          </a:bodyPr>
          <a:lstStyle/>
          <a:p>
            <a:pPr marL="30480" marR="30480" lvl="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912722ED-DDE2-DC72-6682-0D77A39EC26A}"/>
              </a:ext>
            </a:extLst>
          </p:cNvPr>
          <p:cNvSpPr txBox="1"/>
          <p:nvPr/>
        </p:nvSpPr>
        <p:spPr>
          <a:xfrm>
            <a:off x="1465006" y="2256447"/>
            <a:ext cx="9490586" cy="2527615"/>
          </a:xfrm>
          <a:prstGeom prst="rect">
            <a:avLst/>
          </a:prstGeom>
          <a:noFill/>
        </p:spPr>
        <p:txBody>
          <a:bodyPr wrap="square">
            <a:spAutoFit/>
          </a:bodyPr>
          <a:lstStyle/>
          <a:p>
            <a:pPr marL="0" marR="0" algn="just">
              <a:lnSpc>
                <a:spcPct val="150000"/>
              </a:lnSpc>
              <a:spcBef>
                <a:spcPts val="600"/>
              </a:spcBef>
              <a:spcAft>
                <a:spcPts val="600"/>
              </a:spcAft>
            </a:pPr>
            <a:r>
              <a:rPr lang="pt-BR" sz="3200" dirty="0">
                <a:solidFill>
                  <a:srgbClr val="000000"/>
                </a:solidFill>
                <a:effectLst/>
                <a:latin typeface="Times New Roman" panose="02020603050405020304" pitchFamily="18" charset="0"/>
                <a:ea typeface="Calibri" panose="020F0502020204030204" pitchFamily="34" charset="0"/>
              </a:rPr>
              <a:t>- Ôn lại toàn bộ kiến thức trong chương. </a:t>
            </a:r>
            <a:endParaRPr lang="en-US" sz="3200" dirty="0">
              <a:solidFill>
                <a:srgbClr val="000000"/>
              </a:solidFill>
              <a:effectLst/>
              <a:latin typeface="Times New Roman" panose="02020603050405020304" pitchFamily="18" charset="0"/>
              <a:ea typeface="Calibri" panose="020F0502020204030204" pitchFamily="34" charset="0"/>
            </a:endParaRPr>
          </a:p>
          <a:p>
            <a:pPr marL="0" marR="0" algn="just">
              <a:lnSpc>
                <a:spcPct val="150000"/>
              </a:lnSpc>
              <a:spcBef>
                <a:spcPts val="600"/>
              </a:spcBef>
              <a:spcAft>
                <a:spcPts val="600"/>
              </a:spcAft>
            </a:pPr>
            <a:r>
              <a:rPr lang="pt-BR" sz="3200" dirty="0">
                <a:solidFill>
                  <a:srgbClr val="000000"/>
                </a:solidFill>
                <a:effectLst/>
                <a:latin typeface="Times New Roman" panose="02020603050405020304" pitchFamily="18" charset="0"/>
                <a:ea typeface="Calibri" panose="020F0502020204030204" pitchFamily="34" charset="0"/>
              </a:rPr>
              <a:t>- Hoàn thành các bài tập 51, 52, 53 SBT / 55</a:t>
            </a:r>
            <a:endParaRPr lang="en-US" sz="3200" dirty="0">
              <a:solidFill>
                <a:srgbClr val="000000"/>
              </a:solidFill>
              <a:effectLst/>
              <a:latin typeface="Times New Roman" panose="02020603050405020304" pitchFamily="18" charset="0"/>
              <a:ea typeface="Calibri" panose="020F0502020204030204" pitchFamily="34" charset="0"/>
            </a:endParaRPr>
          </a:p>
          <a:p>
            <a:pPr marL="0" marR="0" algn="just">
              <a:lnSpc>
                <a:spcPct val="150000"/>
              </a:lnSpc>
              <a:spcBef>
                <a:spcPts val="600"/>
              </a:spcBef>
              <a:spcAft>
                <a:spcPts val="600"/>
              </a:spcAft>
            </a:pP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Chuẩn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bị</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mới</a:t>
            </a:r>
            <a:r>
              <a:rPr lang="en-US" sz="3200" dirty="0">
                <a:solidFill>
                  <a:srgbClr val="000000"/>
                </a:solidFill>
                <a:effectLst/>
                <a:latin typeface="Times New Roman" panose="02020603050405020304" pitchFamily="18" charset="0"/>
                <a:ea typeface="Calibri" panose="020F0502020204030204" pitchFamily="34" charset="0"/>
              </a:rPr>
              <a:t> “</a:t>
            </a:r>
            <a:r>
              <a:rPr lang="en-US" sz="3200" b="1" cap="all" dirty="0">
                <a:solidFill>
                  <a:srgbClr val="000000"/>
                </a:solidFill>
                <a:effectLst/>
                <a:latin typeface="Times New Roman" panose="02020603050405020304" pitchFamily="18" charset="0"/>
                <a:ea typeface="Times New Roman" panose="02020603050405020304" pitchFamily="18" charset="0"/>
              </a:rPr>
              <a:t>ÔN TẬP CHƯƠNG VI</a:t>
            </a:r>
            <a:r>
              <a:rPr lang="en-US" sz="3200" b="1" cap="all" dirty="0">
                <a:solidFill>
                  <a:srgbClr val="FF0000"/>
                </a:solidFill>
                <a:effectLst/>
                <a:latin typeface="Times New Roman" panose="02020603050405020304" pitchFamily="18" charset="0"/>
                <a:ea typeface="Times New Roman" panose="02020603050405020304" pitchFamily="18"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937927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292034"/>
            <a:ext cx="3772950" cy="8469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20208" y="6287908"/>
            <a:ext cx="2050864" cy="1530457"/>
          </a:xfrm>
          <a:prstGeom prst="rect">
            <a:avLst/>
          </a:prstGeom>
        </p:spPr>
      </p:pic>
      <p:sp>
        <p:nvSpPr>
          <p:cNvPr id="11" name="Rectangle 10"/>
          <p:cNvSpPr/>
          <p:nvPr/>
        </p:nvSpPr>
        <p:spPr>
          <a:xfrm>
            <a:off x="4191000" y="2380325"/>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9576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10" name="Rectangle 9"/>
          <p:cNvSpPr/>
          <p:nvPr/>
        </p:nvSpPr>
        <p:spPr>
          <a:xfrm>
            <a:off x="-592320" y="2141439"/>
            <a:ext cx="18956520" cy="1407373"/>
          </a:xfrm>
          <a:prstGeom prst="rect">
            <a:avLst/>
          </a:prstGeom>
        </p:spPr>
        <p:txBody>
          <a:bodyPr wrap="square">
            <a:spAutoFit/>
          </a:bodyPr>
          <a:lstStyle/>
          <a:p>
            <a:pPr algn="ctr">
              <a:lnSpc>
                <a:spcPct val="150000"/>
              </a:lnSpc>
              <a:defRPr/>
            </a:pPr>
            <a:r>
              <a:rPr lang="vi-VN" sz="6500" b="1" kern="0">
                <a:solidFill>
                  <a:srgbClr val="F2C2AB">
                    <a:lumMod val="50000"/>
                  </a:srgbClr>
                </a:solidFill>
                <a:cs typeface="Arial"/>
                <a:sym typeface="Arial"/>
              </a:rPr>
              <a:t>CHƯƠNG VI: BIỂU THỨC ĐẠI SỐ</a:t>
            </a:r>
            <a:endParaRPr lang="vi-VN" sz="6500" b="1" kern="0" dirty="0">
              <a:solidFill>
                <a:srgbClr val="F2C2AB">
                  <a:lumMod val="50000"/>
                </a:srgbClr>
              </a:solidFill>
              <a:cs typeface="Arial"/>
              <a:sym typeface="Arial"/>
            </a:endParaRPr>
          </a:p>
        </p:txBody>
      </p:sp>
      <p:sp>
        <p:nvSpPr>
          <p:cNvPr id="11" name="Rectangle 10"/>
          <p:cNvSpPr/>
          <p:nvPr/>
        </p:nvSpPr>
        <p:spPr>
          <a:xfrm>
            <a:off x="2904240" y="4438031"/>
            <a:ext cx="11963400" cy="290778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TIẾT 134: BÀI TẬP CUỐI CHƯƠNG VI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124786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10" name="Rectangle 9"/>
          <p:cNvSpPr/>
          <p:nvPr/>
        </p:nvSpPr>
        <p:spPr>
          <a:xfrm>
            <a:off x="-592320" y="2141439"/>
            <a:ext cx="18956520" cy="1431226"/>
          </a:xfrm>
          <a:prstGeom prst="rect">
            <a:avLst/>
          </a:prstGeom>
        </p:spPr>
        <p:txBody>
          <a:bodyPr wrap="square">
            <a:spAutoFit/>
          </a:bodyPr>
          <a:lstStyle/>
          <a:p>
            <a:pPr algn="ctr">
              <a:lnSpc>
                <a:spcPct val="150000"/>
              </a:lnSpc>
              <a:defRPr/>
            </a:pPr>
            <a:r>
              <a:rPr lang="en-US" sz="6500" b="1" kern="0" dirty="0">
                <a:solidFill>
                  <a:srgbClr val="F2C2AB">
                    <a:lumMod val="50000"/>
                  </a:srgbClr>
                </a:solidFill>
                <a:cs typeface="Arial"/>
                <a:sym typeface="Arial"/>
              </a:rPr>
              <a:t>KHỞI ĐỘNG</a:t>
            </a:r>
            <a:endParaRPr lang="vi-VN" sz="6500" b="1" kern="0" dirty="0">
              <a:solidFill>
                <a:srgbClr val="F2C2AB">
                  <a:lumMod val="50000"/>
                </a:srgbClr>
              </a:solidFill>
              <a:cs typeface="Arial"/>
              <a:sym typeface="Arial"/>
            </a:endParaRPr>
          </a:p>
        </p:txBody>
      </p:sp>
    </p:spTree>
    <p:extLst>
      <p:ext uri="{BB962C8B-B14F-4D97-AF65-F5344CB8AC3E}">
        <p14:creationId xmlns:p14="http://schemas.microsoft.com/office/powerpoint/2010/main" val="8062847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6" name="TextBox 5">
            <a:extLst>
              <a:ext uri="{FF2B5EF4-FFF2-40B4-BE49-F238E27FC236}">
                <a16:creationId xmlns:a16="http://schemas.microsoft.com/office/drawing/2014/main" id="{220F50F5-F7C6-B681-2451-DE094DEAA6F9}"/>
              </a:ext>
            </a:extLst>
          </p:cNvPr>
          <p:cNvSpPr txBox="1"/>
          <p:nvPr/>
        </p:nvSpPr>
        <p:spPr>
          <a:xfrm>
            <a:off x="1524000" y="1147818"/>
            <a:ext cx="13487400" cy="4031873"/>
          </a:xfrm>
          <a:prstGeom prst="rect">
            <a:avLst/>
          </a:prstGeom>
          <a:noFill/>
        </p:spPr>
        <p:txBody>
          <a:bodyPr wrap="square">
            <a:spAutoFit/>
          </a:bodyPr>
          <a:lstStyle/>
          <a:p>
            <a:pPr algn="just"/>
            <a:r>
              <a:rPr lang="vi-VN" sz="3200" b="0" i="0" dirty="0">
                <a:solidFill>
                  <a:srgbClr val="0070C0"/>
                </a:solidFill>
                <a:effectLst/>
                <a:latin typeface="+mj-lt"/>
              </a:rPr>
              <a:t>Tháng 5 năm 2019, nhiều đại biểu trên cả nước đã “hội quân” trên một tàu kiểm ngư rời cảng biển quốc tế Cam Ranh để bắt đầu hải trình nối tình yêu đất liền với biển đảo Trường Sa. Do thời tiết xấu, tàu kiểm ngư đã giảm 15% tốc độ so với tốc độ đã định. Giả sử tốc độ đã định của tàu kiểm ngư là x hải lí/giờ. Viết biểu thức biểu thị số hải lí mà tàu kiểm ngư đã đi với số thời gian:</a:t>
            </a:r>
          </a:p>
          <a:p>
            <a:pPr algn="just"/>
            <a:r>
              <a:rPr lang="vi-VN" sz="3200" b="0" i="0" dirty="0">
                <a:solidFill>
                  <a:srgbClr val="0070C0"/>
                </a:solidFill>
                <a:effectLst/>
                <a:latin typeface="+mj-lt"/>
              </a:rPr>
              <a:t>a) 1 giờ;</a:t>
            </a:r>
          </a:p>
          <a:p>
            <a:pPr algn="just"/>
            <a:r>
              <a:rPr lang="vi-VN" sz="3200" b="0" i="0" dirty="0">
                <a:solidFill>
                  <a:srgbClr val="0070C0"/>
                </a:solidFill>
                <a:effectLst/>
                <a:latin typeface="+mj-lt"/>
              </a:rPr>
              <a:t>b) 4 giờ;</a:t>
            </a:r>
          </a:p>
          <a:p>
            <a:pPr algn="just"/>
            <a:r>
              <a:rPr lang="vi-VN" sz="3200" b="0" i="0" dirty="0">
                <a:solidFill>
                  <a:srgbClr val="0070C0"/>
                </a:solidFill>
                <a:effectLst/>
                <a:latin typeface="+mj-lt"/>
              </a:rPr>
              <a:t>c) y giờ.</a:t>
            </a:r>
          </a:p>
        </p:txBody>
      </p:sp>
    </p:spTree>
    <p:extLst>
      <p:ext uri="{BB962C8B-B14F-4D97-AF65-F5344CB8AC3E}">
        <p14:creationId xmlns:p14="http://schemas.microsoft.com/office/powerpoint/2010/main" val="218664082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312568227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727362" y="164481"/>
            <a:ext cx="1044176" cy="115320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4507" flipV="1">
            <a:off x="15362050" y="9283558"/>
            <a:ext cx="3274388" cy="2220630"/>
          </a:xfrm>
          <a:prstGeom prst="rect">
            <a:avLst/>
          </a:prstGeom>
        </p:spPr>
      </p:pic>
      <p:sp>
        <p:nvSpPr>
          <p:cNvPr id="8" name="Rectangle 7"/>
          <p:cNvSpPr/>
          <p:nvPr/>
        </p:nvSpPr>
        <p:spPr>
          <a:xfrm>
            <a:off x="609600" y="419100"/>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6. (SGK – </a:t>
            </a:r>
            <a:r>
              <a:rPr kumimoji="0" lang="fr-FR" sz="4000" b="1" i="0" u="none" strike="noStrike" kern="1200" cap="none" spc="0" normalizeH="0" baseline="0" noProof="0" dirty="0" err="1">
                <a:ln>
                  <a:noFill/>
                </a:ln>
                <a:solidFill>
                  <a:schemeClr val="bg1"/>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mn-cs"/>
              </a:rPr>
              <a:t> 68)</a:t>
            </a:r>
            <a:endParaRPr kumimoji="0" lang="en-US" sz="4000" b="0" i="0" u="none" strike="noStrike" kern="1200" cap="none" spc="0" normalizeH="0" baseline="0" noProof="0" dirty="0">
              <a:ln>
                <a:noFill/>
              </a:ln>
              <a:solidFill>
                <a:schemeClr val="bg1"/>
              </a:solidFill>
              <a:effectLst/>
              <a:uLnTx/>
              <a:uFillTx/>
              <a:latin typeface="Calibri"/>
              <a:cs typeface="+mn-cs"/>
            </a:endParaRPr>
          </a:p>
        </p:txBody>
      </p:sp>
      <mc:AlternateContent xmlns:mc="http://schemas.openxmlformats.org/markup-compatibility/2006" xmlns:a14="http://schemas.microsoft.com/office/drawing/2010/main">
        <mc:Choice Requires="a14">
          <p:sp>
            <p:nvSpPr>
              <p:cNvPr id="3" name="Rectangle 2"/>
              <p:cNvSpPr/>
              <p:nvPr/>
            </p:nvSpPr>
            <p:spPr>
              <a:xfrm>
                <a:off x="1371600" y="1362562"/>
                <a:ext cx="17145000" cy="1839414"/>
              </a:xfrm>
              <a:prstGeom prst="rect">
                <a:avLst/>
              </a:prstGeom>
            </p:spPr>
            <p:txBody>
              <a:bodyPr wrap="square">
                <a:spAutoFit/>
              </a:bodyPr>
              <a:lstStyle/>
              <a:p>
                <a:pPr>
                  <a:lnSpc>
                    <a:spcPct val="150000"/>
                  </a:lnSpc>
                  <a:spcAft>
                    <a:spcPts val="1200"/>
                  </a:spcAft>
                </a:pP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up>
                    </m:sSup>
                  </m:oMath>
                </a14:m>
                <a:b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e>
                    </m:d>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24</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sup>
                        </m:sSup>
                      </m:e>
                    </m:d>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up>
                        </m:sSup>
                      </m:e>
                    </m:d>
                  </m:oMath>
                </a14:m>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1362562"/>
                <a:ext cx="17145000" cy="1839414"/>
              </a:xfrm>
              <a:prstGeom prst="rect">
                <a:avLst/>
              </a:prstGeom>
              <a:blipFill>
                <a:blip r:embed="rId14"/>
                <a:stretch>
                  <a:fillRect l="-1244" b="-12957"/>
                </a:stretch>
              </a:blipFill>
            </p:spPr>
            <p:txBody>
              <a:bodyPr/>
              <a:lstStyle/>
              <a:p>
                <a:r>
                  <a:rPr lang="en-US">
                    <a:noFill/>
                  </a:rPr>
                  <a:t> </a:t>
                </a:r>
              </a:p>
            </p:txBody>
          </p:sp>
        </mc:Fallback>
      </mc:AlternateContent>
      <p:sp>
        <p:nvSpPr>
          <p:cNvPr id="11" name="Oval Callout 10"/>
          <p:cNvSpPr/>
          <p:nvPr/>
        </p:nvSpPr>
        <p:spPr>
          <a:xfrm>
            <a:off x="8382000" y="3677471"/>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1383632" y="5468183"/>
                <a:ext cx="14846968" cy="4247317"/>
              </a:xfrm>
              <a:prstGeom prst="rect">
                <a:avLst/>
              </a:prstGeom>
            </p:spPr>
            <p:txBody>
              <a:bodyPr wrap="square">
                <a:spAutoFit/>
              </a:bodyPr>
              <a:lstStyle/>
              <a:p>
                <a:pPr marL="30480" marR="30480">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rPr>
                  <a:t>a)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 + 6</m:t>
                        </m:r>
                      </m:e>
                    </m:d>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chemeClr val="bg1"/>
                    </a:solidFill>
                    <a:effectLst/>
                    <a:latin typeface="Arial" panose="020B0604020202020204" pitchFamily="34" charset="0"/>
                    <a:ea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a:solidFill>
                      <a:schemeClr val="bg1"/>
                    </a:solidFill>
                    <a:effectLst/>
                    <a:latin typeface="Arial" panose="020B0604020202020204" pitchFamily="34" charset="0"/>
                    <a:ea typeface="Times New Roman" panose="02020603050405020304" pitchFamily="18" charset="0"/>
                  </a:rPr>
                  <a:t>b)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4 − 8</m:t>
                        </m:r>
                      </m:e>
                    </m:d>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en-US" sz="4000" dirty="0">
                    <a:solidFill>
                      <a:schemeClr val="bg1"/>
                    </a:solidFill>
                    <a:effectLst/>
                    <a:latin typeface="Arial" panose="020B0604020202020204" pitchFamily="34" charset="0"/>
                    <a:ea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a:solidFill>
                      <a:schemeClr val="bg1"/>
                    </a:solidFill>
                    <a:effectLst/>
                    <a:latin typeface="Arial" panose="020B0604020202020204" pitchFamily="34" charset="0"/>
                    <a:ea typeface="Times New Roman" panose="02020603050405020304" pitchFamily="18" charset="0"/>
                  </a:rPr>
                  <a:t>c)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3 . </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−6</m:t>
                        </m:r>
                      </m:e>
                    </m:d>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−18</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6</m:t>
                        </m:r>
                      </m:sup>
                    </m:sSup>
                  </m:oMath>
                </a14:m>
                <a:endParaRPr lang="en-US" sz="40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a:solidFill>
                      <a:schemeClr val="bg1"/>
                    </a:solidFill>
                    <a:effectLst/>
                    <a:latin typeface="Arial" panose="020B0604020202020204" pitchFamily="34" charset="0"/>
                    <a:ea typeface="Times New Roman" panose="02020603050405020304" pitchFamily="18" charset="0"/>
                  </a:rPr>
                  <a:t>d)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−24 : −4</m:t>
                        </m:r>
                      </m:e>
                    </m:d>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oMath>
                </a14:m>
                <a:r>
                  <a:rPr lang="en-US" sz="4000" dirty="0">
                    <a:solidFill>
                      <a:schemeClr val="bg1"/>
                    </a:solidFill>
                    <a:effectLst/>
                    <a:latin typeface="Arial" panose="020B0604020202020204" pitchFamily="34" charset="0"/>
                    <a:ea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83632" y="5468183"/>
                <a:ext cx="14846968" cy="4247317"/>
              </a:xfrm>
              <a:prstGeom prst="rect">
                <a:avLst/>
              </a:prstGeom>
              <a:blipFill>
                <a:blip r:embed="rId15"/>
                <a:stretch>
                  <a:fillRect l="-1273" b="-2582"/>
                </a:stretch>
              </a:blipFill>
            </p:spPr>
            <p:txBody>
              <a:bodyPr/>
              <a:lstStyle/>
              <a:p>
                <a:r>
                  <a:rPr lang="en-US">
                    <a:noFill/>
                  </a:rPr>
                  <a:t> </a:t>
                </a:r>
              </a:p>
            </p:txBody>
          </p:sp>
        </mc:Fallback>
      </mc:AlternateContent>
    </p:spTree>
    <p:extLst>
      <p:ext uri="{BB962C8B-B14F-4D97-AF65-F5344CB8AC3E}">
        <p14:creationId xmlns:p14="http://schemas.microsoft.com/office/powerpoint/2010/main" val="7222791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5625">
            <a:off x="-683543" y="9184772"/>
            <a:ext cx="2740315" cy="1579418"/>
          </a:xfrm>
          <a:prstGeom prst="rect">
            <a:avLst/>
          </a:prstGeom>
        </p:spPr>
      </p:pic>
      <p:sp>
        <p:nvSpPr>
          <p:cNvPr id="17" name="Rectangle 16"/>
          <p:cNvSpPr/>
          <p:nvPr/>
        </p:nvSpPr>
        <p:spPr>
          <a:xfrm>
            <a:off x="6324600" y="873486"/>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7. (SGK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lang="fr-FR" sz="4000" b="1" dirty="0">
                <a:solidFill>
                  <a:srgbClr val="000000"/>
                </a:solidFill>
                <a:latin typeface="Arial" panose="020B0604020202020204" pitchFamily="34" charset="0"/>
                <a:ea typeface="Calibri" panose="020F0502020204030204" pitchFamily="34" charset="0"/>
              </a:rPr>
              <a:t>68</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281874" y="2171700"/>
                <a:ext cx="9144000" cy="6463629"/>
              </a:xfrm>
              <a:prstGeom prst="rect">
                <a:avLst/>
              </a:prstGeom>
            </p:spPr>
            <p:txBody>
              <a:bodyPr>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a:t>
                </a:r>
                <a:br>
                  <a:rPr lang="en-US" sz="4000" dirty="0">
                    <a:latin typeface="Arial" panose="020B0604020202020204" pitchFamily="34" charset="0"/>
                    <a:ea typeface="Calibri" panose="020F0502020204030204" pitchFamily="34" charset="0"/>
                    <a:cs typeface="Times New Roman" panose="02020603050405020304" pitchFamily="18" charset="0"/>
                  </a:rPr>
                </a:b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+3</m:t>
                        </m:r>
                      </m:e>
                    </m:d>
                    <m:r>
                      <a:rPr lang="en-US" sz="4000">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e>
                    </m:d>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e>
                    </m:d>
                    <m:r>
                      <a:rPr lang="en-US" sz="4000" i="1">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7</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5</m:t>
                        </m:r>
                      </m:e>
                    </m:d>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8</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e>
                    </m:d>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e>
                    </m:d>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e)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6</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e>
                    </m:d>
                    <m:r>
                      <a:rPr lang="en-US" sz="4000">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e>
                    </m:d>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g) </a:t>
                </a:r>
                <a14:m>
                  <m:oMath xmlns:m="http://schemas.openxmlformats.org/officeDocument/2006/math">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e>
                    </m:d>
                    <m:r>
                      <a:rPr lang="en-US" sz="4000">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e>
                    </m:d>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81874" y="2171700"/>
                <a:ext cx="9144000" cy="6463629"/>
              </a:xfrm>
              <a:prstGeom prst="rect">
                <a:avLst/>
              </a:prstGeom>
              <a:blipFill>
                <a:blip r:embed="rId14"/>
                <a:stretch>
                  <a:fillRect l="-2333" b="-2828"/>
                </a:stretch>
              </a:blipFill>
            </p:spPr>
            <p:txBody>
              <a:bodyPr/>
              <a:lstStyle/>
              <a:p>
                <a:r>
                  <a:rPr lang="en-US">
                    <a:noFill/>
                  </a:rPr>
                  <a:t> </a:t>
                </a:r>
              </a:p>
            </p:txBody>
          </p:sp>
        </mc:Fallback>
      </mc:AlternateContent>
      <p:pic>
        <p:nvPicPr>
          <p:cNvPr id="11"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639800" y="5676900"/>
            <a:ext cx="2774160" cy="3506046"/>
          </a:xfrm>
          <a:prstGeom prst="rect">
            <a:avLst/>
          </a:prstGeom>
        </p:spPr>
      </p:pic>
    </p:spTree>
    <p:extLst>
      <p:ext uri="{BB962C8B-B14F-4D97-AF65-F5344CB8AC3E}">
        <p14:creationId xmlns:p14="http://schemas.microsoft.com/office/powerpoint/2010/main" val="2462372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8" name="Oval 7"/>
          <p:cNvSpPr/>
          <p:nvPr/>
        </p:nvSpPr>
        <p:spPr>
          <a:xfrm>
            <a:off x="5410200" y="4869083"/>
            <a:ext cx="990600" cy="931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507320" y="7549037"/>
            <a:ext cx="3217691" cy="2737963"/>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524000" y="2313294"/>
                <a:ext cx="15011400" cy="183960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1. </a:t>
                </a:r>
                <a:r>
                  <a:rPr lang="en-US"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 trị của biểu thức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8</m:t>
                        </m:r>
                      </m:e>
                    </m:d>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e>
                    </m:d>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+ 5</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tại x = 3 là:</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24000" y="2313294"/>
                <a:ext cx="15011400" cy="1839606"/>
              </a:xfrm>
              <a:prstGeom prst="rect">
                <a:avLst/>
              </a:prstGeom>
              <a:blipFill>
                <a:blip r:embed="rId8"/>
                <a:stretch>
                  <a:fillRect l="-1421" r="-609" b="-12583"/>
                </a:stretch>
              </a:blipFill>
            </p:spPr>
            <p:txBody>
              <a:bodyPr/>
              <a:lstStyle/>
              <a:p>
                <a:r>
                  <a:rPr lang="en-US">
                    <a:noFill/>
                  </a:rPr>
                  <a:t> </a:t>
                </a:r>
              </a:p>
            </p:txBody>
          </p:sp>
        </mc:Fallback>
      </mc:AlternateContent>
      <p:sp>
        <p:nvSpPr>
          <p:cNvPr id="3" name="Rectangle 2"/>
          <p:cNvSpPr/>
          <p:nvPr/>
        </p:nvSpPr>
        <p:spPr>
          <a:xfrm>
            <a:off x="5638800" y="4334113"/>
            <a:ext cx="9144000" cy="3323987"/>
          </a:xfrm>
          <a:prstGeom prst="rect">
            <a:avLst/>
          </a:prstGeom>
        </p:spPr>
        <p:txBody>
          <a:bodyPr>
            <a:spAutoFit/>
          </a:bodyPr>
          <a:lstStyle/>
          <a:p>
            <a:pPr marL="30480" marR="30480" algn="just">
              <a:lnSpc>
                <a:spcPct val="250000"/>
              </a:lnSpc>
              <a:spcAft>
                <a:spcPts val="1200"/>
              </a:spcAft>
            </a:pPr>
            <a:r>
              <a:rPr lang="en-US" sz="4000" dirty="0">
                <a:latin typeface="Arial" panose="020B0604020202020204" pitchFamily="34" charset="0"/>
                <a:ea typeface="Times New Roman" panose="02020603050405020304" pitchFamily="18" charset="0"/>
              </a:rPr>
              <a:t>A. – 2</a:t>
            </a:r>
            <a:r>
              <a:rPr lang="en-US" sz="4000" dirty="0">
                <a:latin typeface="Times New Roman" panose="02020603050405020304" pitchFamily="18" charset="0"/>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rPr>
              <a:t>B. 16</a:t>
            </a:r>
            <a:endParaRPr lang="en-US" sz="4000" dirty="0">
              <a:latin typeface="Times New Roman" panose="02020603050405020304" pitchFamily="18" charset="0"/>
              <a:ea typeface="Times New Roman" panose="02020603050405020304" pitchFamily="18" charset="0"/>
            </a:endParaRPr>
          </a:p>
          <a:p>
            <a:pPr marL="30480" marR="30480" algn="just">
              <a:lnSpc>
                <a:spcPct val="2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 10 </a:t>
            </a:r>
            <a:r>
              <a:rPr lang="en-US" sz="4000" dirty="0">
                <a:latin typeface="Times New Roman" panose="02020603050405020304" pitchFamily="18" charset="0"/>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rPr>
              <a:t>D. 10</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5625">
            <a:off x="-1047018" y="9331352"/>
            <a:ext cx="2740315" cy="1579418"/>
          </a:xfrm>
          <a:prstGeom prst="rect">
            <a:avLst/>
          </a:prstGeom>
        </p:spPr>
      </p:pic>
      <p:pic>
        <p:nvPicPr>
          <p:cNvPr id="11"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5200" y="3772326"/>
            <a:ext cx="2774160" cy="3506046"/>
          </a:xfrm>
          <a:prstGeom prst="rect">
            <a:avLst/>
          </a:prstGeom>
        </p:spPr>
      </p:pic>
      <p:sp>
        <p:nvSpPr>
          <p:cNvPr id="8" name="Oval Callout 7"/>
          <p:cNvSpPr/>
          <p:nvPr/>
        </p:nvSpPr>
        <p:spPr>
          <a:xfrm>
            <a:off x="8382000" y="389698"/>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600200" y="1670328"/>
                <a:ext cx="10439400" cy="1169551"/>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a)</a:t>
                </a:r>
                <a:r>
                  <a:rPr lang="en-US" sz="4000" dirty="0">
                    <a:latin typeface="Times New Roman" panose="02020603050405020304" pitchFamily="18"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 + (3</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00200" y="1670328"/>
                <a:ext cx="10439400" cy="1169551"/>
              </a:xfrm>
              <a:prstGeom prst="rect">
                <a:avLst/>
              </a:prstGeom>
              <a:blipFill>
                <a:blip r:embed="rId26"/>
                <a:stretch>
                  <a:fillRect l="-1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828800" y="2606814"/>
                <a:ext cx="9144000" cy="1169551"/>
              </a:xfrm>
              <a:prstGeom prst="rect">
                <a:avLst/>
              </a:prstGeom>
            </p:spPr>
            <p:txBody>
              <a:bodyPr>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+ 3 + 3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28800" y="2606814"/>
                <a:ext cx="9144000" cy="116955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52600" y="3832400"/>
                <a:ext cx="104394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 + 1</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752600" y="3832400"/>
                <a:ext cx="10439400" cy="70788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362200" y="4870728"/>
                <a:ext cx="439222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 4</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 − 3</m:t>
                      </m:r>
                      <m:r>
                        <a:rPr lang="en-US" sz="4000" i="1">
                          <a:latin typeface="Cambria Math" panose="02040503050406030204" pitchFamily="18" charset="0"/>
                        </a:rPr>
                        <m:t>𝑥</m:t>
                      </m:r>
                      <m:r>
                        <a:rPr lang="en-US" sz="4000" i="0">
                          <a:latin typeface="Cambria Math" panose="02040503050406030204" pitchFamily="18" charset="0"/>
                        </a:rPr>
                        <m:t> + 4.</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2362200" y="4870728"/>
                <a:ext cx="4392228"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00200" y="5883414"/>
                <a:ext cx="12905172" cy="1169551"/>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a:t>
                </a:r>
                <a:r>
                  <a:rPr lang="en-US" sz="4000" dirty="0">
                    <a:latin typeface="Times New Roman" panose="02020603050405020304" pitchFamily="18"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 − (</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600200" y="5883414"/>
                <a:ext cx="12905172" cy="1169551"/>
              </a:xfrm>
              <a:prstGeom prst="rect">
                <a:avLst/>
              </a:prstGeom>
              <a:blipFill>
                <a:blip r:embed="rId30"/>
                <a:stretch>
                  <a:fillRect l="-1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295400" y="6797814"/>
                <a:ext cx="11944830" cy="1169551"/>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4</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− 6 −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+ 5</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295400" y="6797814"/>
                <a:ext cx="11944830" cy="1169551"/>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82428" y="7788414"/>
                <a:ext cx="11990772" cy="1169551"/>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 + 5</m:t>
                          </m:r>
                        </m:e>
                      </m:d>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82428" y="7788414"/>
                <a:ext cx="11990772" cy="116955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286000" y="9007614"/>
                <a:ext cx="565379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3</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3</m:t>
                          </m:r>
                        </m:sup>
                      </m:sSup>
                      <m:r>
                        <a:rPr lang="en-US" sz="4000" i="0">
                          <a:latin typeface="Cambria Math" panose="02040503050406030204" pitchFamily="18" charset="0"/>
                        </a:rPr>
                        <m:t> + 5</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 − </m:t>
                      </m:r>
                      <m:r>
                        <a:rPr lang="en-US" sz="4000" i="1">
                          <a:latin typeface="Cambria Math" panose="02040503050406030204" pitchFamily="18" charset="0"/>
                        </a:rPr>
                        <m:t>𝑥</m:t>
                      </m:r>
                      <m:r>
                        <a:rPr lang="en-US" sz="4000" i="0">
                          <a:latin typeface="Cambria Math" panose="02040503050406030204" pitchFamily="18" charset="0"/>
                        </a:rPr>
                        <m:t> − 1.</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286000" y="9007614"/>
                <a:ext cx="5653792" cy="707886"/>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0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9" grpId="0"/>
      <p:bldP spid="10" grpId="0"/>
      <p:bldP spid="12" grpId="0"/>
      <p:bldP spid="14" grpId="0"/>
      <p:bldP spid="15"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5625">
            <a:off x="-1047018" y="9331352"/>
            <a:ext cx="2740315" cy="1579418"/>
          </a:xfrm>
          <a:prstGeom prst="rect">
            <a:avLst/>
          </a:prstGeom>
        </p:spPr>
      </p:pic>
      <p:pic>
        <p:nvPicPr>
          <p:cNvPr id="11"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5200" y="3772326"/>
            <a:ext cx="2774160" cy="3506046"/>
          </a:xfrm>
          <a:prstGeom prst="rect">
            <a:avLst/>
          </a:prstGeom>
        </p:spPr>
      </p:pic>
      <p:sp>
        <p:nvSpPr>
          <p:cNvPr id="8" name="Oval Callout 7"/>
          <p:cNvSpPr/>
          <p:nvPr/>
        </p:nvSpPr>
        <p:spPr>
          <a:xfrm>
            <a:off x="8382000" y="190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403119" y="1591502"/>
                <a:ext cx="12997301" cy="901401"/>
              </a:xfrm>
              <a:prstGeom prst="rect">
                <a:avLst/>
              </a:prstGeom>
            </p:spPr>
            <p:txBody>
              <a:bodyPr wrap="square">
                <a:spAutoFit/>
              </a:bodyPr>
              <a:lstStyle/>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r>
                      <a:rPr lang="en-US" sz="4000" b="0" i="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− 8</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e>
                    </m:d>
                  </m:oMath>
                </a14:m>
                <a:endPar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03119" y="1591502"/>
                <a:ext cx="12997301" cy="901401"/>
              </a:xfrm>
              <a:prstGeom prst="rect">
                <a:avLst/>
              </a:prstGeom>
              <a:blipFill>
                <a:blip r:embed="rId26"/>
                <a:stretch>
                  <a:fillRect l="-1407"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91389" y="2565298"/>
                <a:ext cx="11899232" cy="1169551"/>
              </a:xfrm>
              <a:prstGeom prst="rect">
                <a:avLst/>
              </a:prstGeom>
            </p:spPr>
            <p:txBody>
              <a:bodyPr wrap="square">
                <a:spAutoFit/>
              </a:bodyPr>
              <a:lstStyle/>
              <a:p>
                <a:pPr marL="30480" marR="30480" lvl="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8</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91389" y="2565298"/>
                <a:ext cx="11899232" cy="116955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46421" y="3642516"/>
                <a:ext cx="6797117" cy="1169551"/>
              </a:xfrm>
              <a:prstGeom prst="rect">
                <a:avLst/>
              </a:prstGeom>
            </p:spPr>
            <p:txBody>
              <a:bodyPr wrap="none">
                <a:spAutoFit/>
              </a:bodyPr>
              <a:lstStyle/>
              <a:p>
                <a:pPr marL="30480" marR="30480" lvl="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=−18</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(−24</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− 3</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446421" y="3642516"/>
                <a:ext cx="6797117" cy="1169551"/>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38400" y="4868102"/>
                <a:ext cx="602543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− 18</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4</m:t>
                          </m:r>
                        </m:sup>
                      </m:sSup>
                      <m:r>
                        <a:rPr lang="en-US" sz="4000" i="0">
                          <a:latin typeface="Cambria Math" panose="02040503050406030204" pitchFamily="18" charset="0"/>
                        </a:rPr>
                        <m:t> + 24</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3</m:t>
                          </m:r>
                        </m:sup>
                      </m:sSup>
                      <m:r>
                        <a:rPr lang="en-US" sz="4000" i="0">
                          <a:latin typeface="Cambria Math" panose="02040503050406030204" pitchFamily="18" charset="0"/>
                        </a:rPr>
                        <m:t> − 3</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2438400" y="4868102"/>
                <a:ext cx="6025432"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209800" y="6925502"/>
                <a:ext cx="9144000" cy="2246769"/>
              </a:xfrm>
              <a:prstGeom prst="rect">
                <a:avLst/>
              </a:prstGeom>
            </p:spPr>
            <p:txBody>
              <a:bodyPr>
                <a:spAutoFit/>
              </a:bodyPr>
              <a:lstStyle/>
              <a:p>
                <a:pPr marL="30480" marR="30480" algn="just">
                  <a:lnSpc>
                    <a:spcPct val="150000"/>
                  </a:lnSpc>
                  <a:spcAft>
                    <a:spcPts val="1200"/>
                  </a:spcAft>
                </a:pP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209800" y="6925502"/>
                <a:ext cx="9144000" cy="2246769"/>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452427" y="6163502"/>
                <a:ext cx="6661504" cy="707886"/>
              </a:xfrm>
              <a:prstGeom prst="rect">
                <a:avLst/>
              </a:prstGeom>
            </p:spPr>
            <p:txBody>
              <a:bodyPr wrap="none">
                <a:spAutoFit/>
              </a:bodyPr>
              <a:lstStyle/>
              <a:p>
                <a:r>
                  <a:rPr lang="en-US" sz="4000" dirty="0">
                    <a:solidFill>
                      <a:srgbClr val="000000"/>
                    </a:solidFill>
                    <a:latin typeface="Arial" panose="020B0604020202020204" pitchFamily="34" charset="0"/>
                    <a:ea typeface="Times New Roman" panose="02020603050405020304" pitchFamily="18" charset="0"/>
                  </a:rPr>
                  <a:t>d)</a:t>
                </a:r>
                <a:r>
                  <a:rPr lang="en-US" sz="4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m:t>
                        </m:r>
                      </m:e>
                    </m:d>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2452427" y="6163502"/>
                <a:ext cx="6661504" cy="707886"/>
              </a:xfrm>
              <a:prstGeom prst="rect">
                <a:avLst/>
              </a:prstGeom>
              <a:blipFill>
                <a:blip r:embed="rId31"/>
                <a:stretch>
                  <a:fillRect l="-3202" t="-1724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133600" y="6975151"/>
                <a:ext cx="13030200" cy="1169551"/>
              </a:xfrm>
              <a:prstGeom prst="rect">
                <a:avLst/>
              </a:prstGeom>
            </p:spPr>
            <p:txBody>
              <a:bodyPr wrap="square">
                <a:spAutoFit/>
              </a:bodyPr>
              <a:lstStyle/>
              <a:p>
                <a:pPr marL="30480" marR="30480" lvl="0" algn="just">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 + 1 . 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− 1.1</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133600" y="6975151"/>
                <a:ext cx="13030200" cy="116955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98868" y="9135302"/>
                <a:ext cx="3035132"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 8</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3</m:t>
                          </m:r>
                        </m:sup>
                      </m:sSup>
                      <m:r>
                        <a:rPr lang="en-US" sz="4000" i="0">
                          <a:latin typeface="Cambria Math" panose="02040503050406030204" pitchFamily="18" charset="0"/>
                        </a:rPr>
                        <m:t> − 1.</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2298868" y="9135302"/>
                <a:ext cx="3035132" cy="707886"/>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14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9" grpId="0"/>
      <p:bldP spid="20"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94069" y="6854229"/>
            <a:ext cx="2580213" cy="3260931"/>
          </a:xfrm>
          <a:prstGeom prst="rect">
            <a:avLst/>
          </a:prstGeom>
        </p:spPr>
      </p:pic>
      <p:sp>
        <p:nvSpPr>
          <p:cNvPr id="8" name="Oval Callout 7"/>
          <p:cNvSpPr/>
          <p:nvPr/>
        </p:nvSpPr>
        <p:spPr>
          <a:xfrm>
            <a:off x="8382000" y="190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398295" y="1333500"/>
                <a:ext cx="9144000" cy="1169551"/>
              </a:xfrm>
              <a:prstGeom prst="rect">
                <a:avLst/>
              </a:prstGeom>
            </p:spPr>
            <p:txBody>
              <a:bodyPr>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e)</a:t>
                </a:r>
                <a:r>
                  <a:rPr lang="en-US" sz="4000" dirty="0">
                    <a:latin typeface="Times New Roman" panose="02020603050405020304" pitchFamily="18" charset="0"/>
                    <a:ea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d>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98295" y="1333500"/>
                <a:ext cx="9144000" cy="1169551"/>
              </a:xfrm>
              <a:prstGeom prst="rect">
                <a:avLst/>
              </a:prstGeom>
              <a:blipFill>
                <a:blip r:embed="rId26"/>
                <a:stretch>
                  <a:fillRect l="-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71600" y="2438414"/>
                <a:ext cx="9144000" cy="2552686"/>
              </a:xfrm>
              <a:prstGeom prst="rect">
                <a:avLst/>
              </a:prstGeom>
            </p:spPr>
            <p:txBody>
              <a:bodyPr>
                <a:spAutoFit/>
              </a:bodyPr>
              <a:lstStyle/>
              <a:p>
                <a:pPr marL="30480" marR="30480" lvl="0">
                  <a:lnSpc>
                    <a:spcPct val="150000"/>
                  </a:lnSpc>
                  <a:spcAft>
                    <a:spcPts val="1200"/>
                  </a:spcAft>
                </a:pPr>
                <a:endParaRPr lang="en-US" sz="4000" dirty="0">
                  <a:solidFill>
                    <a:prstClr val="black"/>
                  </a:solidFill>
                  <a:latin typeface="Times New Roman" panose="02020603050405020304" pitchFamily="18" charset="0"/>
                  <a:ea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cs typeface="Arial" panose="020B0604020202020204" pitchFamily="34" charset="0"/>
                            </a:rPr>
                          </m:ctrlPr>
                        </m:fPr>
                        <m:num>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cs typeface="Arial" panose="020B0604020202020204" pitchFamily="34" charset="0"/>
                            </a:rPr>
                          </m:ctrlPr>
                        </m:dPr>
                        <m:e>
                          <m:f>
                            <m:fPr>
                              <m:ctrlPr>
                                <a:rPr lang="en-US" sz="4000" i="1">
                                  <a:solidFill>
                                    <a:srgbClr val="000000"/>
                                  </a:solidFill>
                                  <a:latin typeface="Cambria Math" panose="02040503050406030204" pitchFamily="18" charset="0"/>
                                  <a:cs typeface="Arial" panose="020B0604020202020204" pitchFamily="34" charset="0"/>
                                </a:rPr>
                              </m:ctrlPr>
                            </m:fPr>
                            <m:num>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e>
                      </m:d>
                    </m:oMath>
                  </m:oMathPara>
                </a14:m>
                <a:br>
                  <a:rPr lang="en-US" sz="4000" dirty="0">
                    <a:solidFill>
                      <a:prstClr val="black"/>
                    </a:solidFill>
                    <a:latin typeface="Cambria Math" panose="02040503050406030204" pitchFamily="18" charset="0"/>
                  </a:rPr>
                </a:br>
                <a:endParaRPr lang="en-US" sz="40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371600" y="2438414"/>
                <a:ext cx="9144000" cy="2552686"/>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09800" y="2639688"/>
                <a:ext cx="12268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09800" y="2639688"/>
                <a:ext cx="12268200" cy="70788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763000" y="3607965"/>
                <a:ext cx="416043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4</m:t>
                          </m:r>
                        </m:sup>
                      </m:sSup>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9" name="Rectangle 8"/>
              <p:cNvSpPr>
                <a:spLocks noRot="1" noChangeAspect="1" noMove="1" noResize="1" noEditPoints="1" noAdjustHandles="1" noChangeArrowheads="1" noChangeShapeType="1" noTextEdit="1"/>
              </p:cNvSpPr>
              <p:nvPr/>
            </p:nvSpPr>
            <p:spPr>
              <a:xfrm>
                <a:off x="8763000" y="3607965"/>
                <a:ext cx="4160434" cy="1244828"/>
              </a:xfrm>
              <a:prstGeom prst="rect">
                <a:avLst/>
              </a:prstGeom>
              <a:blipFill>
                <a:blip r:embed="rId29"/>
                <a:stretch>
                  <a:fillRect/>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2AB4348-9197-5105-862F-77A5AD312A3A}"/>
              </a:ext>
            </a:extLst>
          </p:cNvPr>
          <p:cNvGrpSpPr/>
          <p:nvPr/>
        </p:nvGrpSpPr>
        <p:grpSpPr>
          <a:xfrm>
            <a:off x="3505200" y="6057900"/>
            <a:ext cx="9514666" cy="5254643"/>
            <a:chOff x="1729181" y="1150728"/>
            <a:chExt cx="3958908" cy="2566241"/>
          </a:xfrm>
        </p:grpSpPr>
        <p:cxnSp>
          <p:nvCxnSpPr>
            <p:cNvPr id="24" name="Straight Connector 23">
              <a:extLst>
                <a:ext uri="{FF2B5EF4-FFF2-40B4-BE49-F238E27FC236}">
                  <a16:creationId xmlns:a16="http://schemas.microsoft.com/office/drawing/2014/main" id="{E86DBA89-D8E5-66B1-2B84-81F7EBEEB7DF}"/>
                </a:ext>
              </a:extLst>
            </p:cNvPr>
            <p:cNvCxnSpPr/>
            <p:nvPr/>
          </p:nvCxnSpPr>
          <p:spPr>
            <a:xfrm>
              <a:off x="4127384" y="1526905"/>
              <a:ext cx="914400"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25" name="Group 24">
              <a:extLst>
                <a:ext uri="{FF2B5EF4-FFF2-40B4-BE49-F238E27FC236}">
                  <a16:creationId xmlns:a16="http://schemas.microsoft.com/office/drawing/2014/main" id="{5AB2A236-ED88-E3A4-06A3-D1D0EC45BDD7}"/>
                </a:ext>
              </a:extLst>
            </p:cNvPr>
            <p:cNvGrpSpPr/>
            <p:nvPr/>
          </p:nvGrpSpPr>
          <p:grpSpPr>
            <a:xfrm>
              <a:off x="1729181" y="1150728"/>
              <a:ext cx="3958908" cy="2566241"/>
              <a:chOff x="1729181" y="1150728"/>
              <a:chExt cx="3958908" cy="2566241"/>
            </a:xfrm>
          </p:grpSpPr>
          <p:sp>
            <p:nvSpPr>
              <p:cNvPr id="26" name="TextBox 25">
                <a:extLst>
                  <a:ext uri="{FF2B5EF4-FFF2-40B4-BE49-F238E27FC236}">
                    <a16:creationId xmlns:a16="http://schemas.microsoft.com/office/drawing/2014/main" id="{2A312080-AE78-98AB-49EA-E9622BCD5724}"/>
                  </a:ext>
                </a:extLst>
              </p:cNvPr>
              <p:cNvSpPr txBox="1"/>
              <p:nvPr/>
            </p:nvSpPr>
            <p:spPr>
              <a:xfrm>
                <a:off x="2194137" y="1260757"/>
                <a:ext cx="285226" cy="707886"/>
              </a:xfrm>
              <a:prstGeom prst="rect">
                <a:avLst/>
              </a:prstGeom>
              <a:noFill/>
            </p:spPr>
            <p:txBody>
              <a:bodyPr wrap="square" rtlCol="0">
                <a:spAutoFit/>
              </a:bodyPr>
              <a:lstStyle/>
              <a:p>
                <a:r>
                  <a:rPr lang="en-US" sz="4000"/>
                  <a:t>_</a:t>
                </a:r>
              </a:p>
            </p:txBody>
          </p:sp>
          <p:cxnSp>
            <p:nvCxnSpPr>
              <p:cNvPr id="27" name="Straight Connector 26">
                <a:extLst>
                  <a:ext uri="{FF2B5EF4-FFF2-40B4-BE49-F238E27FC236}">
                    <a16:creationId xmlns:a16="http://schemas.microsoft.com/office/drawing/2014/main" id="{B5AD8043-4C96-164B-CCCC-2EC3279DDCDE}"/>
                  </a:ext>
                </a:extLst>
              </p:cNvPr>
              <p:cNvCxnSpPr>
                <a:cxnSpLocks/>
              </p:cNvCxnSpPr>
              <p:nvPr/>
            </p:nvCxnSpPr>
            <p:spPr>
              <a:xfrm>
                <a:off x="4127384" y="1191253"/>
                <a:ext cx="0" cy="75226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B8CC0DB-1805-74A2-5CB3-71A954370DC9}"/>
                  </a:ext>
                </a:extLst>
              </p:cNvPr>
              <p:cNvCxnSpPr>
                <a:cxnSpLocks/>
              </p:cNvCxnSpPr>
              <p:nvPr/>
            </p:nvCxnSpPr>
            <p:spPr>
              <a:xfrm>
                <a:off x="1786221" y="1933131"/>
                <a:ext cx="2241722" cy="10382"/>
              </a:xfrm>
              <a:prstGeom prst="line">
                <a:avLst/>
              </a:prstGeom>
              <a:ln w="12700"/>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61EDA673-793C-EB14-431F-BD79CA7143A2}"/>
                  </a:ext>
                </a:extLst>
              </p:cNvPr>
              <p:cNvGrpSpPr/>
              <p:nvPr/>
            </p:nvGrpSpPr>
            <p:grpSpPr>
              <a:xfrm>
                <a:off x="1729181" y="1150728"/>
                <a:ext cx="3958908" cy="2566241"/>
                <a:chOff x="1729181" y="1150728"/>
                <a:chExt cx="3958908" cy="2566241"/>
              </a:xfrm>
            </p:grpSpPr>
            <p:sp>
              <p:nvSpPr>
                <p:cNvPr id="30" name="TextBox 29">
                  <a:extLst>
                    <a:ext uri="{FF2B5EF4-FFF2-40B4-BE49-F238E27FC236}">
                      <a16:creationId xmlns:a16="http://schemas.microsoft.com/office/drawing/2014/main" id="{DB1C9389-DC86-F863-9AFB-3590362877D7}"/>
                    </a:ext>
                  </a:extLst>
                </p:cNvPr>
                <p:cNvSpPr txBox="1"/>
                <p:nvPr/>
              </p:nvSpPr>
              <p:spPr>
                <a:xfrm>
                  <a:off x="2786389" y="2015726"/>
                  <a:ext cx="285226" cy="707886"/>
                </a:xfrm>
                <a:prstGeom prst="rect">
                  <a:avLst/>
                </a:prstGeom>
                <a:noFill/>
              </p:spPr>
              <p:txBody>
                <a:bodyPr wrap="square" rtlCol="0">
                  <a:spAutoFit/>
                </a:bodyPr>
                <a:lstStyle/>
                <a:p>
                  <a:endParaRPr lang="en-US" sz="4000"/>
                </a:p>
              </p:txBody>
            </p:sp>
            <p:grpSp>
              <p:nvGrpSpPr>
                <p:cNvPr id="31" name="Group 30">
                  <a:extLst>
                    <a:ext uri="{FF2B5EF4-FFF2-40B4-BE49-F238E27FC236}">
                      <a16:creationId xmlns:a16="http://schemas.microsoft.com/office/drawing/2014/main" id="{88228CD8-998E-00A6-38C2-36309BFD8C9F}"/>
                    </a:ext>
                  </a:extLst>
                </p:cNvPr>
                <p:cNvGrpSpPr/>
                <p:nvPr/>
              </p:nvGrpSpPr>
              <p:grpSpPr>
                <a:xfrm>
                  <a:off x="1729181" y="1150728"/>
                  <a:ext cx="3958908" cy="2566241"/>
                  <a:chOff x="1729181" y="1150728"/>
                  <a:chExt cx="3958908" cy="2566241"/>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A2BB79-8C22-3121-9654-A98C14AC74D4}"/>
                          </a:ext>
                        </a:extLst>
                      </p:cNvPr>
                      <p:cNvSpPr txBox="1"/>
                      <p:nvPr/>
                    </p:nvSpPr>
                    <p:spPr>
                      <a:xfrm>
                        <a:off x="4175799" y="1156200"/>
                        <a:ext cx="914400" cy="1321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2</m:t>
                                  </m:r>
                                </m:sup>
                              </m:sSup>
                              <m:r>
                                <a:rPr lang="en-US" sz="4000" b="0" i="1" smtClean="0">
                                  <a:latin typeface="Cambria Math" panose="02040503050406030204" pitchFamily="18" charset="0"/>
                                </a:rPr>
                                <m:t>+</m:t>
                              </m:r>
                              <m:r>
                                <a:rPr lang="en-US" sz="4000" b="0" i="1" smtClean="0">
                                  <a:latin typeface="Cambria Math" panose="02040503050406030204" pitchFamily="18" charset="0"/>
                                </a:rPr>
                                <m:t>𝑥</m:t>
                              </m:r>
                            </m:oMath>
                          </m:oMathPara>
                        </a14:m>
                        <a:endParaRPr lang="en-US" sz="4000"/>
                      </a:p>
                    </p:txBody>
                  </p:sp>
                </mc:Choice>
                <mc:Fallback xmlns="">
                  <p:sp>
                    <p:nvSpPr>
                      <p:cNvPr id="33" name="TextBox 32">
                        <a:extLst>
                          <a:ext uri="{FF2B5EF4-FFF2-40B4-BE49-F238E27FC236}">
                            <a16:creationId xmlns:a16="http://schemas.microsoft.com/office/drawing/2014/main" id="{A7A2BB79-8C22-3121-9654-A98C14AC74D4}"/>
                          </a:ext>
                        </a:extLst>
                      </p:cNvPr>
                      <p:cNvSpPr txBox="1">
                        <a:spLocks noRot="1" noChangeAspect="1" noMove="1" noResize="1" noEditPoints="1" noAdjustHandles="1" noChangeArrowheads="1" noChangeShapeType="1" noTextEdit="1"/>
                      </p:cNvSpPr>
                      <p:nvPr/>
                    </p:nvSpPr>
                    <p:spPr>
                      <a:xfrm>
                        <a:off x="4175799" y="1156200"/>
                        <a:ext cx="914400" cy="1321644"/>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4ACC761-A244-3B70-0A31-E7133C197FDF}"/>
                          </a:ext>
                        </a:extLst>
                      </p:cNvPr>
                      <p:cNvSpPr txBox="1"/>
                      <p:nvPr/>
                    </p:nvSpPr>
                    <p:spPr>
                      <a:xfrm>
                        <a:off x="1729181" y="1150728"/>
                        <a:ext cx="3122768" cy="1330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4000" i="1" smtClean="0">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b="0" i="0" smtClean="0">
                                      <a:latin typeface="Cambria Math" panose="02040503050406030204" pitchFamily="18" charset="0"/>
                                    </a:rPr>
                                    <m:t>5</m:t>
                                  </m:r>
                                </m:sup>
                              </m:sSup>
                              <m:r>
                                <a:rPr lang="en-US" sz="4000" b="0" i="0" smtClean="0">
                                  <a:latin typeface="Cambria Math" panose="02040503050406030204" pitchFamily="18" charset="0"/>
                                </a:rPr>
                                <m:t>−</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   </m:t>
                                  </m:r>
                                  <m:r>
                                    <a:rPr lang="en-US" sz="4000" b="0" i="1" smtClean="0">
                                      <a:latin typeface="Cambria Math" panose="02040503050406030204" pitchFamily="18" charset="0"/>
                                    </a:rPr>
                                    <m:t>𝑥</m:t>
                                  </m:r>
                                </m:e>
                                <m:sup>
                                  <m:r>
                                    <a:rPr lang="en-US" sz="4000" b="0" i="1" smtClean="0">
                                      <a:latin typeface="Cambria Math" panose="02040503050406030204" pitchFamily="18" charset="0"/>
                                    </a:rPr>
                                    <m:t>4</m:t>
                                  </m:r>
                                </m:sup>
                              </m:sSup>
                              <m:r>
                                <a:rPr lang="en-US" sz="4000" b="0" i="1" smtClean="0">
                                  <a:latin typeface="Cambria Math" panose="02040503050406030204" pitchFamily="18" charset="0"/>
                                </a:rPr>
                                <m:t>−</m:t>
                              </m:r>
                              <m:r>
                                <a:rPr lang="en-US" sz="4000" b="0" i="0" smtClean="0">
                                  <a:latin typeface="Cambria Math" panose="02040503050406030204" pitchFamily="18" charset="0"/>
                                </a:rPr>
                                <m:t>2</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3</m:t>
                                  </m:r>
                                </m:sup>
                              </m:sSup>
                            </m:oMath>
                          </m:oMathPara>
                        </a14:m>
                        <a:endParaRPr lang="en-US" sz="4000"/>
                      </a:p>
                    </p:txBody>
                  </p:sp>
                </mc:Choice>
                <mc:Fallback xmlns="">
                  <p:sp>
                    <p:nvSpPr>
                      <p:cNvPr id="34" name="TextBox 33">
                        <a:extLst>
                          <a:ext uri="{FF2B5EF4-FFF2-40B4-BE49-F238E27FC236}">
                            <a16:creationId xmlns:a16="http://schemas.microsoft.com/office/drawing/2014/main" id="{C4ACC761-A244-3B70-0A31-E7133C197FDF}"/>
                          </a:ext>
                        </a:extLst>
                      </p:cNvPr>
                      <p:cNvSpPr txBox="1">
                        <a:spLocks noRot="1" noChangeAspect="1" noMove="1" noResize="1" noEditPoints="1" noAdjustHandles="1" noChangeArrowheads="1" noChangeShapeType="1" noTextEdit="1"/>
                      </p:cNvSpPr>
                      <p:nvPr/>
                    </p:nvSpPr>
                    <p:spPr>
                      <a:xfrm>
                        <a:off x="1729181" y="1150728"/>
                        <a:ext cx="3122768" cy="1330429"/>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F9E94F8-CA44-4D94-96B6-BBDC0C0DB226}"/>
                          </a:ext>
                        </a:extLst>
                      </p:cNvPr>
                      <p:cNvSpPr txBox="1"/>
                      <p:nvPr/>
                    </p:nvSpPr>
                    <p:spPr>
                      <a:xfrm>
                        <a:off x="2169605" y="1506002"/>
                        <a:ext cx="1642145" cy="1330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4000" i="1" smtClean="0">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b="0" i="0" smtClean="0">
                                      <a:latin typeface="Cambria Math" panose="02040503050406030204" pitchFamily="18" charset="0"/>
                                    </a:rPr>
                                    <m:t>5</m:t>
                                  </m:r>
                                </m:sup>
                              </m:sSup>
                              <m:r>
                                <a:rPr lang="en-US" sz="4000" b="0" i="0" smtClean="0">
                                  <a:latin typeface="Cambria Math" panose="02040503050406030204" pitchFamily="18" charset="0"/>
                                </a:rPr>
                                <m:t>+</m:t>
                              </m:r>
                              <m:r>
                                <a:rPr lang="en-US" sz="4000" b="0" i="1" smtClean="0">
                                  <a:latin typeface="Cambria Math" panose="02040503050406030204" pitchFamily="18" charset="0"/>
                                </a:rPr>
                                <m:t>  </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4</m:t>
                                  </m:r>
                                </m:sup>
                              </m:sSup>
                            </m:oMath>
                          </m:oMathPara>
                        </a14:m>
                        <a:endParaRPr lang="en-US" sz="4000" i="1"/>
                      </a:p>
                    </p:txBody>
                  </p:sp>
                </mc:Choice>
                <mc:Fallback xmlns="">
                  <p:sp>
                    <p:nvSpPr>
                      <p:cNvPr id="35" name="TextBox 34">
                        <a:extLst>
                          <a:ext uri="{FF2B5EF4-FFF2-40B4-BE49-F238E27FC236}">
                            <a16:creationId xmlns:a16="http://schemas.microsoft.com/office/drawing/2014/main" id="{0F9E94F8-CA44-4D94-96B6-BBDC0C0DB226}"/>
                          </a:ext>
                        </a:extLst>
                      </p:cNvPr>
                      <p:cNvSpPr txBox="1">
                        <a:spLocks noRot="1" noChangeAspect="1" noMove="1" noResize="1" noEditPoints="1" noAdjustHandles="1" noChangeArrowheads="1" noChangeShapeType="1" noTextEdit="1"/>
                      </p:cNvSpPr>
                      <p:nvPr/>
                    </p:nvSpPr>
                    <p:spPr>
                      <a:xfrm>
                        <a:off x="2169605" y="1506002"/>
                        <a:ext cx="1642145" cy="1330429"/>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943D70B-D251-95F9-64B9-EAFD12A8AF73}"/>
                          </a:ext>
                        </a:extLst>
                      </p:cNvPr>
                      <p:cNvSpPr txBox="1"/>
                      <p:nvPr/>
                    </p:nvSpPr>
                    <p:spPr>
                      <a:xfrm>
                        <a:off x="1982826" y="2081205"/>
                        <a:ext cx="275357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0" smtClean="0">
                                  <a:latin typeface="Cambria Math" panose="02040503050406030204" pitchFamily="18" charset="0"/>
                                </a:rPr>
                                <m:t>−2</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4</m:t>
                                  </m:r>
                                </m:sup>
                              </m:sSup>
                              <m:r>
                                <a:rPr lang="en-US" sz="4000" b="0" i="0" smtClean="0">
                                  <a:latin typeface="Cambria Math" panose="02040503050406030204" pitchFamily="18" charset="0"/>
                                </a:rPr>
                                <m:t>−2</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3</m:t>
                                  </m:r>
                                </m:sup>
                              </m:sSup>
                            </m:oMath>
                          </m:oMathPara>
                        </a14:m>
                        <a:endParaRPr lang="en-US" sz="4000" b="0" dirty="0"/>
                      </a:p>
                    </p:txBody>
                  </p:sp>
                </mc:Choice>
                <mc:Fallback xmlns="">
                  <p:sp>
                    <p:nvSpPr>
                      <p:cNvPr id="36" name="TextBox 35">
                        <a:extLst>
                          <a:ext uri="{FF2B5EF4-FFF2-40B4-BE49-F238E27FC236}">
                            <a16:creationId xmlns:a16="http://schemas.microsoft.com/office/drawing/2014/main" id="{F943D70B-D251-95F9-64B9-EAFD12A8AF73}"/>
                          </a:ext>
                        </a:extLst>
                      </p:cNvPr>
                      <p:cNvSpPr txBox="1">
                        <a:spLocks noRot="1" noChangeAspect="1" noMove="1" noResize="1" noEditPoints="1" noAdjustHandles="1" noChangeArrowheads="1" noChangeShapeType="1" noTextEdit="1"/>
                      </p:cNvSpPr>
                      <p:nvPr/>
                    </p:nvSpPr>
                    <p:spPr>
                      <a:xfrm>
                        <a:off x="1982826" y="2081205"/>
                        <a:ext cx="2753574" cy="615553"/>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BA5C90-240E-8504-AB8B-FAFCB5BFE44A}"/>
                          </a:ext>
                        </a:extLst>
                      </p:cNvPr>
                      <p:cNvSpPr txBox="1"/>
                      <p:nvPr/>
                    </p:nvSpPr>
                    <p:spPr>
                      <a:xfrm>
                        <a:off x="1982825" y="2485863"/>
                        <a:ext cx="2753574"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0" smtClean="0">
                                  <a:latin typeface="Cambria Math" panose="02040503050406030204" pitchFamily="18" charset="0"/>
                                </a:rPr>
                                <m:t>−2</m:t>
                              </m:r>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4</m:t>
                                  </m:r>
                                </m:sup>
                              </m:sSup>
                              <m:r>
                                <a:rPr lang="en-US" sz="4000" b="0" i="0" smtClean="0">
                                  <a:latin typeface="Cambria Math" panose="02040503050406030204" pitchFamily="18" charset="0"/>
                                </a:rPr>
                                <m:t>−2</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3</m:t>
                                  </m:r>
                                </m:sup>
                              </m:sSup>
                            </m:oMath>
                          </m:oMathPara>
                        </a14:m>
                        <a:endParaRPr lang="en-US" sz="4000" b="0" dirty="0"/>
                      </a:p>
                      <a:p>
                        <a:endParaRPr lang="en-US" sz="4000" b="0" dirty="0"/>
                      </a:p>
                    </p:txBody>
                  </p:sp>
                </mc:Choice>
                <mc:Fallback xmlns="">
                  <p:sp>
                    <p:nvSpPr>
                      <p:cNvPr id="37" name="TextBox 36">
                        <a:extLst>
                          <a:ext uri="{FF2B5EF4-FFF2-40B4-BE49-F238E27FC236}">
                            <a16:creationId xmlns:a16="http://schemas.microsoft.com/office/drawing/2014/main" id="{88BA5C90-240E-8504-AB8B-FAFCB5BFE44A}"/>
                          </a:ext>
                        </a:extLst>
                      </p:cNvPr>
                      <p:cNvSpPr txBox="1">
                        <a:spLocks noRot="1" noChangeAspect="1" noMove="1" noResize="1" noEditPoints="1" noAdjustHandles="1" noChangeArrowheads="1" noChangeShapeType="1" noTextEdit="1"/>
                      </p:cNvSpPr>
                      <p:nvPr/>
                    </p:nvSpPr>
                    <p:spPr>
                      <a:xfrm>
                        <a:off x="1982825" y="2485863"/>
                        <a:ext cx="2753574" cy="1231106"/>
                      </a:xfrm>
                      <a:prstGeom prst="rect">
                        <a:avLst/>
                      </a:prstGeom>
                      <a:blipFill>
                        <a:blip r:embed="rId34"/>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73BCF8E3-CEF8-3DCC-ACA3-446E433DEAEC}"/>
                      </a:ext>
                    </a:extLst>
                  </p:cNvPr>
                  <p:cNvSpPr txBox="1"/>
                  <p:nvPr/>
                </p:nvSpPr>
                <p:spPr>
                  <a:xfrm>
                    <a:off x="3754059" y="2872180"/>
                    <a:ext cx="273884" cy="615553"/>
                  </a:xfrm>
                  <a:prstGeom prst="rect">
                    <a:avLst/>
                  </a:prstGeom>
                  <a:noFill/>
                </p:spPr>
                <p:txBody>
                  <a:bodyPr wrap="square" lIns="0" tIns="0" rIns="0" bIns="0" rtlCol="0">
                    <a:spAutoFit/>
                  </a:bodyPr>
                  <a:lstStyle/>
                  <a:p>
                    <a:r>
                      <a:rPr lang="en-US" sz="4000"/>
                      <a:t>0</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D2916B-E8EE-E6CA-0D1C-5324E3E2DC23}"/>
                          </a:ext>
                        </a:extLst>
                      </p:cNvPr>
                      <p:cNvSpPr txBox="1"/>
                      <p:nvPr/>
                    </p:nvSpPr>
                    <p:spPr>
                      <a:xfrm>
                        <a:off x="3601364" y="1630546"/>
                        <a:ext cx="208672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3</m:t>
                                  </m:r>
                                </m:sup>
                              </m:sSup>
                              <m:r>
                                <a:rPr lang="en-US" sz="4000" b="0" i="1" smtClean="0">
                                  <a:latin typeface="Cambria Math" panose="02040503050406030204" pitchFamily="18" charset="0"/>
                                </a:rPr>
                                <m:t>−2</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2</m:t>
                                  </m:r>
                                </m:sup>
                              </m:sSup>
                            </m:oMath>
                          </m:oMathPara>
                        </a14:m>
                        <a:endParaRPr lang="en-US" sz="4000" dirty="0"/>
                      </a:p>
                    </p:txBody>
                  </p:sp>
                </mc:Choice>
                <mc:Fallback xmlns="">
                  <p:sp>
                    <p:nvSpPr>
                      <p:cNvPr id="39" name="TextBox 38">
                        <a:extLst>
                          <a:ext uri="{FF2B5EF4-FFF2-40B4-BE49-F238E27FC236}">
                            <a16:creationId xmlns:a16="http://schemas.microsoft.com/office/drawing/2014/main" id="{21D2916B-E8EE-E6CA-0D1C-5324E3E2DC23}"/>
                          </a:ext>
                        </a:extLst>
                      </p:cNvPr>
                      <p:cNvSpPr txBox="1">
                        <a:spLocks noRot="1" noChangeAspect="1" noMove="1" noResize="1" noEditPoints="1" noAdjustHandles="1" noChangeArrowheads="1" noChangeShapeType="1" noTextEdit="1"/>
                      </p:cNvSpPr>
                      <p:nvPr/>
                    </p:nvSpPr>
                    <p:spPr>
                      <a:xfrm>
                        <a:off x="3601364" y="1630546"/>
                        <a:ext cx="2086725" cy="615553"/>
                      </a:xfrm>
                      <a:prstGeom prst="rect">
                        <a:avLst/>
                      </a:prstGeom>
                      <a:blipFill>
                        <a:blip r:embed="rId35"/>
                        <a:stretch>
                          <a:fillRect/>
                        </a:stretch>
                      </a:blipFill>
                    </p:spPr>
                    <p:txBody>
                      <a:bodyPr/>
                      <a:lstStyle/>
                      <a:p>
                        <a:r>
                          <a:rPr lang="en-US">
                            <a:noFill/>
                          </a:rPr>
                          <a:t> </a:t>
                        </a:r>
                      </a:p>
                    </p:txBody>
                  </p:sp>
                </mc:Fallback>
              </mc:AlternateContent>
            </p:grpSp>
            <p:cxnSp>
              <p:nvCxnSpPr>
                <p:cNvPr id="32" name="Straight Connector 31">
                  <a:extLst>
                    <a:ext uri="{FF2B5EF4-FFF2-40B4-BE49-F238E27FC236}">
                      <a16:creationId xmlns:a16="http://schemas.microsoft.com/office/drawing/2014/main" id="{20B82417-92AC-319E-CBFA-57C617F8A83C}"/>
                    </a:ext>
                  </a:extLst>
                </p:cNvPr>
                <p:cNvCxnSpPr>
                  <a:cxnSpLocks/>
                </p:cNvCxnSpPr>
                <p:nvPr/>
              </p:nvCxnSpPr>
              <p:spPr>
                <a:xfrm>
                  <a:off x="2452536" y="2788155"/>
                  <a:ext cx="1559263" cy="0"/>
                </a:xfrm>
                <a:prstGeom prst="line">
                  <a:avLst/>
                </a:prstGeom>
                <a:ln w="12700"/>
              </p:spPr>
              <p:style>
                <a:lnRef idx="1">
                  <a:schemeClr val="dk1"/>
                </a:lnRef>
                <a:fillRef idx="0">
                  <a:schemeClr val="dk1"/>
                </a:fillRef>
                <a:effectRef idx="0">
                  <a:schemeClr val="dk1"/>
                </a:effectRef>
                <a:fontRef idx="minor">
                  <a:schemeClr val="tx1"/>
                </a:fontRef>
              </p:style>
            </p:cxnSp>
          </p:grpSp>
        </p:grpSp>
      </p:grpSp>
      <p:sp>
        <p:nvSpPr>
          <p:cNvPr id="10" name="Rectangle 9"/>
          <p:cNvSpPr/>
          <p:nvPr/>
        </p:nvSpPr>
        <p:spPr>
          <a:xfrm>
            <a:off x="2354437" y="5899014"/>
            <a:ext cx="769763" cy="707886"/>
          </a:xfrm>
          <a:prstGeom prst="rect">
            <a:avLst/>
          </a:prstGeom>
        </p:spPr>
        <p:txBody>
          <a:bodyPr wrap="none">
            <a:spAutoFit/>
          </a:bodyPr>
          <a:lstStyle/>
          <a:p>
            <a:r>
              <a:rPr lang="en-US" sz="4000" dirty="0">
                <a:solidFill>
                  <a:srgbClr val="000000"/>
                </a:solidFill>
                <a:latin typeface="Arial" panose="020B0604020202020204" pitchFamily="34" charset="0"/>
                <a:ea typeface="Times New Roman" panose="02020603050405020304" pitchFamily="18" charset="0"/>
              </a:rPr>
              <a:t>g)</a:t>
            </a:r>
            <a:r>
              <a:rPr lang="en-US" sz="4000" dirty="0">
                <a:solidFill>
                  <a:prstClr val="black"/>
                </a:solidFill>
                <a:latin typeface="Times New Roman" panose="02020603050405020304" pitchFamily="18" charset="0"/>
                <a:ea typeface="Times New Roman" panose="02020603050405020304" pitchFamily="18" charset="0"/>
              </a:rPr>
              <a:t> </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5399648" y="8302738"/>
                <a:ext cx="68320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399648" y="8302738"/>
                <a:ext cx="683200" cy="707886"/>
              </a:xfrm>
              <a:prstGeom prst="rect">
                <a:avLst/>
              </a:prstGeom>
              <a:blipFill>
                <a:blip r:embed="rId36"/>
                <a:stretch>
                  <a:fillRect/>
                </a:stretch>
              </a:blipFill>
            </p:spPr>
            <p:txBody>
              <a:bodyPr/>
              <a:lstStyle/>
              <a:p>
                <a:r>
                  <a:rPr lang="en-US">
                    <a:noFill/>
                  </a:rPr>
                  <a:t> </a:t>
                </a:r>
              </a:p>
            </p:txBody>
          </p:sp>
        </mc:Fallback>
      </mc:AlternateContent>
      <p:pic>
        <p:nvPicPr>
          <p:cNvPr id="40" name="Picture 7"/>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rot="1025625">
            <a:off x="-982976" y="9169376"/>
            <a:ext cx="2740315" cy="1579418"/>
          </a:xfrm>
          <a:prstGeom prst="rect">
            <a:avLst/>
          </a:prstGeom>
        </p:spPr>
      </p:pic>
    </p:spTree>
    <p:extLst>
      <p:ext uri="{BB962C8B-B14F-4D97-AF65-F5344CB8AC3E}">
        <p14:creationId xmlns:p14="http://schemas.microsoft.com/office/powerpoint/2010/main" val="8395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9146733"/>
            <a:ext cx="1981200" cy="1141892"/>
          </a:xfrm>
          <a:prstGeom prst="rect">
            <a:avLst/>
          </a:prstGeom>
        </p:spPr>
      </p:pic>
      <p:sp>
        <p:nvSpPr>
          <p:cNvPr id="13" name="Rectangle 12"/>
          <p:cNvSpPr/>
          <p:nvPr/>
        </p:nvSpPr>
        <p:spPr>
          <a:xfrm>
            <a:off x="1342711" y="778014"/>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8. (SGK – </a:t>
            </a:r>
            <a:r>
              <a:rPr kumimoji="0" lang="fr-FR" sz="4000" b="1"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69)</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059785" y="5829300"/>
            <a:ext cx="1780415" cy="399685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95400" y="2476500"/>
                <a:ext cx="16916400" cy="4840428"/>
              </a:xfrm>
              <a:prstGeom prst="rect">
                <a:avLst/>
              </a:prstGeom>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7</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5</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r>
                        <m:rPr>
                          <m:nor/>
                        </m:rPr>
                        <a:rPr lang="en-US" sz="4000" i="1">
                          <a:solidFill>
                            <a:schemeClr val="bg1"/>
                          </a:solidFill>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solidFill>
                            <a:schemeClr val="bg1"/>
                          </a:solidFill>
                          <a:effectLst/>
                          <a:latin typeface="Arial" panose="020B0604020202020204" pitchFamily="34" charset="0"/>
                          <a:ea typeface="Calibri" panose="020F0502020204030204" pitchFamily="34" charset="0"/>
                          <a:cs typeface="Times New Roman" panose="02020603050405020304" pitchFamily="18" charset="0"/>
                        </a:rPr>
                        <m:t>v</m:t>
                      </m:r>
                      <m:r>
                        <m:rPr>
                          <m:nor/>
                        </m:rPr>
                        <a:rPr lang="en-US" sz="4000">
                          <a:solidFill>
                            <a:schemeClr val="bg1"/>
                          </a:solidFill>
                          <a:effectLst/>
                          <a:latin typeface="Arial" panose="020B0604020202020204" pitchFamily="34" charset="0"/>
                          <a:ea typeface="Calibri" panose="020F0502020204030204" pitchFamily="34" charset="0"/>
                          <a:cs typeface="Times New Roman" panose="02020603050405020304" pitchFamily="18" charset="0"/>
                        </a:rPr>
                        <m:t>à</m:t>
                      </m:r>
                      <m:r>
                        <m:rPr>
                          <m:nor/>
                        </m:rPr>
                        <a:rPr lang="en-US" sz="4000" i="1">
                          <a:solidFill>
                            <a:schemeClr val="bg1"/>
                          </a:solidFill>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+7</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+5</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𝑀</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sao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𝑀</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sao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𝐶</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95400" y="2476500"/>
                <a:ext cx="16916400" cy="4840428"/>
              </a:xfrm>
              <a:prstGeom prst="rect">
                <a:avLst/>
              </a:prstGeom>
              <a:blipFill>
                <a:blip r:embed="rId20"/>
                <a:stretch>
                  <a:fillRect l="-1297" b="-4156"/>
                </a:stretch>
              </a:blipFill>
            </p:spPr>
            <p:txBody>
              <a:bodyPr/>
              <a:lstStyle/>
              <a:p>
                <a:r>
                  <a:rPr lang="en-US">
                    <a:noFill/>
                  </a:rPr>
                  <a:t> </a:t>
                </a:r>
              </a:p>
            </p:txBody>
          </p:sp>
        </mc:Fallback>
      </mc:AlternateContent>
      <p:sp>
        <p:nvSpPr>
          <p:cNvPr id="5" name="Rectangle 4"/>
          <p:cNvSpPr/>
          <p:nvPr/>
        </p:nvSpPr>
        <p:spPr>
          <a:xfrm>
            <a:off x="1342711" y="1779213"/>
            <a:ext cx="3978974" cy="1015663"/>
          </a:xfrm>
          <a:prstGeom prst="rect">
            <a:avLst/>
          </a:prstGeom>
        </p:spPr>
        <p:txBody>
          <a:bodyPr wrap="none">
            <a:spAutoFit/>
          </a:bodyPr>
          <a:lstStyle/>
          <a:p>
            <a:pPr lvl="0">
              <a:lnSpc>
                <a:spcPct val="150000"/>
              </a:lnSpc>
            </a:pP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Cho </a:t>
            </a:r>
            <a:r>
              <a:rPr lang="en-US" sz="4000" dirty="0" err="1">
                <a:solidFill>
                  <a:prstClr val="white"/>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white"/>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white"/>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9578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0100" y="-647700"/>
            <a:ext cx="1600200" cy="1656093"/>
          </a:xfrm>
          <a:prstGeom prst="rect">
            <a:avLst/>
          </a:prstGeom>
        </p:spPr>
      </p:pic>
      <p:sp>
        <p:nvSpPr>
          <p:cNvPr id="10" name="Oval Callout 9"/>
          <p:cNvSpPr/>
          <p:nvPr/>
        </p:nvSpPr>
        <p:spPr>
          <a:xfrm>
            <a:off x="7983263" y="57139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9460" y="9152331"/>
            <a:ext cx="2051630" cy="1182485"/>
          </a:xfrm>
          <a:prstGeom prst="rect">
            <a:avLst/>
          </a:prstGeom>
        </p:spPr>
      </p:pic>
      <p:pic>
        <p:nvPicPr>
          <p:cNvPr id="1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8408">
            <a:off x="16799470" y="234420"/>
            <a:ext cx="1036083" cy="1144269"/>
          </a:xfrm>
          <a:prstGeom prst="rect">
            <a:avLst/>
          </a:prstGeom>
        </p:spPr>
      </p:pic>
      <p:pic>
        <p:nvPicPr>
          <p:cNvPr id="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716000" y="7353300"/>
            <a:ext cx="2418347" cy="542894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77908" y="1790700"/>
                <a:ext cx="18136429" cy="1169551"/>
              </a:xfrm>
              <a:prstGeom prst="rect">
                <a:avLst/>
              </a:prstGeom>
            </p:spPr>
            <p:txBody>
              <a:bodyPr wrap="square">
                <a:spAutoFit/>
              </a:bodyPr>
              <a:lstStyle/>
              <a:p>
                <a:pPr marL="30480" marR="30480">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rPr>
                  <a:t>a) </a:t>
                </a:r>
                <a14:m>
                  <m:oMath xmlns:m="http://schemas.openxmlformats.org/officeDocument/2006/math">
                    <m:r>
                      <a:rPr lang="en-US" sz="4000" i="1" dirty="0" smtClean="0">
                        <a:solidFill>
                          <a:schemeClr val="bg1"/>
                        </a:solidFill>
                        <a:latin typeface="Cambria Math" panose="02040503050406030204" pitchFamily="18" charset="0"/>
                        <a:ea typeface="Times New Roman" panose="02020603050405020304" pitchFamily="18" charset="0"/>
                      </a:rPr>
                      <m:t>𝑀</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 </m:t>
                    </m:r>
                    <m:r>
                      <a:rPr lang="en-US" sz="4000" i="1" dirty="0" smtClean="0">
                        <a:solidFill>
                          <a:schemeClr val="bg1"/>
                        </a:solidFill>
                        <a:latin typeface="Cambria Math" panose="02040503050406030204" pitchFamily="18" charset="0"/>
                        <a:ea typeface="Times New Roman" panose="02020603050405020304" pitchFamily="18" charset="0"/>
                      </a:rPr>
                      <m:t>𝐴</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 </m:t>
                    </m:r>
                    <m:r>
                      <a:rPr lang="en-US" sz="4000" i="1" dirty="0" smtClean="0">
                        <a:solidFill>
                          <a:schemeClr val="bg1"/>
                        </a:solidFill>
                        <a:latin typeface="Cambria Math" panose="02040503050406030204" pitchFamily="18" charset="0"/>
                        <a:ea typeface="Times New Roman" panose="02020603050405020304" pitchFamily="18" charset="0"/>
                      </a:rPr>
                      <m:t>𝐵</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m:t>
                    </m:r>
                  </m:oMath>
                </a14:m>
                <a:endParaRPr lang="en-US" sz="40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77908" y="1790700"/>
                <a:ext cx="18136429" cy="1169551"/>
              </a:xfrm>
              <a:prstGeom prst="rect">
                <a:avLst/>
              </a:prstGeom>
              <a:blipFill>
                <a:blip r:embed="rId22"/>
                <a:stretch>
                  <a:fillRect l="-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725708" y="2806124"/>
                <a:ext cx="16834430" cy="1169551"/>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 + (−5</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+ 4 − 4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5708" y="2806124"/>
                <a:ext cx="16834430" cy="1169551"/>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45350" y="3921533"/>
                <a:ext cx="16328988" cy="1169551"/>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− 6 − 5</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+ 4 − 4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45350" y="3921533"/>
                <a:ext cx="16328988" cy="1169551"/>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72338" y="5067300"/>
                <a:ext cx="15925800" cy="1936299"/>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prstClr val="white"/>
                          </a:solidFill>
                          <a:latin typeface="Cambria Math" panose="02040503050406030204" pitchFamily="18" charset="0"/>
                          <a:ea typeface="Times New Roman" panose="02020603050405020304" pitchFamily="18" charset="0"/>
                        </a:rPr>
                        <m:t>=</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−6 + 4</m:t>
                          </m:r>
                        </m:e>
                      </m:d>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72338" y="5067300"/>
                <a:ext cx="15925800" cy="193629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77138" y="8285418"/>
                <a:ext cx="9144000" cy="904158"/>
              </a:xfrm>
              <a:prstGeom prst="rect">
                <a:avLst/>
              </a:prstGeom>
            </p:spPr>
            <p:txBody>
              <a:bodyPr>
                <a:spAutoFit/>
              </a:bodyPr>
              <a:lstStyle/>
              <a:p>
                <a:pPr marL="30480" marR="30480">
                  <a:lnSpc>
                    <a:spcPct val="150000"/>
                  </a:lnSpc>
                  <a:spcAft>
                    <a:spcPts val="1200"/>
                  </a:spcAft>
                </a:pPr>
                <a:r>
                  <a:rPr lang="en-US" sz="4000" dirty="0" err="1">
                    <a:solidFill>
                      <a:schemeClr val="bg1"/>
                    </a:solidFill>
                    <a:effectLst/>
                    <a:latin typeface="Arial" panose="020B0604020202020204" pitchFamily="34" charset="0"/>
                    <a:ea typeface="Times New Roman" panose="02020603050405020304" pitchFamily="18" charset="0"/>
                  </a:rPr>
                  <a:t>Vậy</a:t>
                </a:r>
                <a:r>
                  <a:rPr lang="en-US" sz="4000" dirty="0">
                    <a:solidFill>
                      <a:schemeClr val="bg1"/>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𝑀</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40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77138" y="8285418"/>
                <a:ext cx="9144000" cy="904158"/>
              </a:xfrm>
              <a:prstGeom prst="rect">
                <a:avLst/>
              </a:prstGeom>
              <a:blipFill>
                <a:blip r:embed="rId26"/>
                <a:stretch>
                  <a:fillRect l="-2000"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77138" y="7098149"/>
                <a:ext cx="2557560" cy="1169551"/>
              </a:xfrm>
              <a:prstGeom prst="rect">
                <a:avLst/>
              </a:prstGeom>
            </p:spPr>
            <p:txBody>
              <a:bodyPr wrap="non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dirty="0">
                          <a:solidFill>
                            <a:prstClr val="white"/>
                          </a:solidFill>
                          <a:latin typeface="Cambria Math" panose="02040503050406030204" pitchFamily="18" charset="0"/>
                          <a:ea typeface="Times New Roman" panose="02020603050405020304" pitchFamily="18" charset="0"/>
                        </a:rPr>
                        <m:t>=</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177138" y="7098149"/>
                <a:ext cx="2557560" cy="1169551"/>
              </a:xfrm>
              <a:prstGeom prst="rect">
                <a:avLst/>
              </a:prstGeom>
              <a:blipFill>
                <a:blip r:embed="rId2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923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2" grpId="0"/>
      <p:bldP spid="4" grpId="0"/>
      <p:bldP spid="5" grpId="0"/>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0100" y="-647700"/>
            <a:ext cx="1600200" cy="1656093"/>
          </a:xfrm>
          <a:prstGeom prst="rect">
            <a:avLst/>
          </a:prstGeom>
        </p:spPr>
      </p:pic>
      <p:sp>
        <p:nvSpPr>
          <p:cNvPr id="10" name="Oval Callout 9"/>
          <p:cNvSpPr/>
          <p:nvPr/>
        </p:nvSpPr>
        <p:spPr>
          <a:xfrm>
            <a:off x="7983263" y="57139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9460" y="9152331"/>
            <a:ext cx="2051630" cy="1182485"/>
          </a:xfrm>
          <a:prstGeom prst="rect">
            <a:avLst/>
          </a:prstGeom>
        </p:spPr>
      </p:pic>
      <p:pic>
        <p:nvPicPr>
          <p:cNvPr id="1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8408">
            <a:off x="16799470" y="234420"/>
            <a:ext cx="1036083" cy="1144269"/>
          </a:xfrm>
          <a:prstGeom prst="rect">
            <a:avLst/>
          </a:prstGeom>
        </p:spPr>
      </p:pic>
      <p:pic>
        <p:nvPicPr>
          <p:cNvPr id="8"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630400" y="7260966"/>
            <a:ext cx="2418347" cy="542894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75965" y="1724245"/>
                <a:ext cx="17602200" cy="2246769"/>
              </a:xfrm>
              <a:prstGeom prst="rect">
                <a:avLst/>
              </a:prstGeom>
            </p:spPr>
            <p:txBody>
              <a:bodyPr wrap="square">
                <a:spAutoFit/>
              </a:bodyPr>
              <a:lstStyle/>
              <a:p>
                <a:pPr marL="30480" marR="30480">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rPr>
                  <a:t>b) Do </a:t>
                </a:r>
                <a14:m>
                  <m:oMath xmlns:m="http://schemas.openxmlformats.org/officeDocument/2006/math">
                    <m:r>
                      <a:rPr lang="en-US" sz="4000" i="1" dirty="0" smtClean="0">
                        <a:solidFill>
                          <a:schemeClr val="bg1"/>
                        </a:solidFill>
                        <a:latin typeface="Cambria Math" panose="02040503050406030204" pitchFamily="18" charset="0"/>
                        <a:ea typeface="Times New Roman" panose="02020603050405020304" pitchFamily="18" charset="0"/>
                      </a:rPr>
                      <m:t>𝐴</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 </m:t>
                    </m:r>
                    <m:r>
                      <a:rPr lang="en-US" sz="4000" i="1" dirty="0" smtClean="0">
                        <a:solidFill>
                          <a:schemeClr val="bg1"/>
                        </a:solidFill>
                        <a:latin typeface="Cambria Math" panose="02040503050406030204" pitchFamily="18" charset="0"/>
                        <a:ea typeface="Times New Roman" panose="02020603050405020304" pitchFamily="18" charset="0"/>
                      </a:rPr>
                      <m:t>𝐵</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 </m:t>
                    </m:r>
                    <m:r>
                      <a:rPr lang="en-US" sz="4000" i="1" dirty="0" smtClean="0">
                        <a:solidFill>
                          <a:schemeClr val="bg1"/>
                        </a:solidFill>
                        <a:latin typeface="Cambria Math" panose="02040503050406030204" pitchFamily="18" charset="0"/>
                        <a:ea typeface="Times New Roman" panose="02020603050405020304" pitchFamily="18" charset="0"/>
                      </a:rPr>
                      <m:t>𝐶</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m:t>
                    </m:r>
                  </m:oMath>
                </a14:m>
                <a:r>
                  <a:rPr lang="en-US" sz="4000" dirty="0" err="1">
                    <a:solidFill>
                      <a:schemeClr val="bg1"/>
                    </a:solidFill>
                    <a:latin typeface="Arial" panose="020B0604020202020204" pitchFamily="34" charset="0"/>
                    <a:ea typeface="Times New Roman" panose="02020603050405020304" pitchFamily="18" charset="0"/>
                  </a:rPr>
                  <a:t>nên</a:t>
                </a:r>
                <a:r>
                  <a:rPr lang="en-US" sz="4000" dirty="0">
                    <a:solidFill>
                      <a:schemeClr val="bg1"/>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chemeClr val="bg1"/>
                        </a:solidFill>
                        <a:latin typeface="Cambria Math" panose="02040503050406030204" pitchFamily="18" charset="0"/>
                        <a:ea typeface="Times New Roman" panose="02020603050405020304" pitchFamily="18" charset="0"/>
                      </a:rPr>
                      <m:t>𝐶</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 </m:t>
                    </m:r>
                    <m:r>
                      <a:rPr lang="en-US" sz="4000" i="1" dirty="0" smtClean="0">
                        <a:solidFill>
                          <a:schemeClr val="bg1"/>
                        </a:solidFill>
                        <a:latin typeface="Cambria Math" panose="02040503050406030204" pitchFamily="18" charset="0"/>
                        <a:ea typeface="Times New Roman" panose="02020603050405020304" pitchFamily="18" charset="0"/>
                      </a:rPr>
                      <m:t>𝐴</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 − </m:t>
                    </m:r>
                    <m:r>
                      <a:rPr lang="en-US" sz="4000" i="1" dirty="0" smtClean="0">
                        <a:solidFill>
                          <a:schemeClr val="bg1"/>
                        </a:solidFill>
                        <a:latin typeface="Cambria Math" panose="02040503050406030204" pitchFamily="18" charset="0"/>
                        <a:ea typeface="Times New Roman" panose="02020603050405020304" pitchFamily="18" charset="0"/>
                      </a:rPr>
                      <m:t>𝐵</m:t>
                    </m:r>
                    <m:r>
                      <a:rPr lang="en-US" sz="4000" i="1" dirty="0" smtClean="0">
                        <a:solidFill>
                          <a:schemeClr val="bg1"/>
                        </a:solidFill>
                        <a:latin typeface="Cambria Math" panose="02040503050406030204" pitchFamily="18" charset="0"/>
                        <a:ea typeface="Times New Roman" panose="02020603050405020304" pitchFamily="18" charset="0"/>
                      </a:rPr>
                      <m:t>(</m:t>
                    </m:r>
                    <m:r>
                      <a:rPr lang="en-US" sz="4000" i="1" dirty="0" smtClean="0">
                        <a:solidFill>
                          <a:schemeClr val="bg1"/>
                        </a:solidFill>
                        <a:latin typeface="Cambria Math" panose="02040503050406030204" pitchFamily="18" charset="0"/>
                        <a:ea typeface="Times New Roman" panose="02020603050405020304" pitchFamily="18" charset="0"/>
                      </a:rPr>
                      <m:t>𝑥</m:t>
                    </m:r>
                    <m:r>
                      <a:rPr lang="en-US" sz="4000" i="1" dirty="0" smtClean="0">
                        <a:solidFill>
                          <a:schemeClr val="bg1"/>
                        </a:solidFill>
                        <a:latin typeface="Cambria Math" panose="02040503050406030204" pitchFamily="18" charset="0"/>
                        <a:ea typeface="Times New Roman" panose="02020603050405020304" pitchFamily="18" charset="0"/>
                      </a:rPr>
                      <m:t>)</m:t>
                    </m:r>
                  </m:oMath>
                </a14:m>
                <a:endParaRPr lang="en-US" sz="40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𝐶</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− 6 − (−5</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+ 4 − 4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75965" y="1724245"/>
                <a:ext cx="17602200" cy="2246769"/>
              </a:xfrm>
              <a:prstGeom prst="rect">
                <a:avLst/>
              </a:prstGeom>
              <a:blipFill>
                <a:blip r:embed="rId22"/>
                <a:stretch>
                  <a:fillRect l="-1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24000" y="3907830"/>
                <a:ext cx="16002000" cy="1169551"/>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 + 5</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− 4 + 4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24000" y="3907830"/>
                <a:ext cx="16002000" cy="1169551"/>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05000" y="4963395"/>
                <a:ext cx="15621000" cy="2090188"/>
              </a:xfrm>
              <a:prstGeom prst="rect">
                <a:avLst/>
              </a:prstGeom>
            </p:spPr>
            <p:txBody>
              <a:bodyPr wrap="squar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− 7</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d>
                        <m:d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−6 − 4</m:t>
                          </m:r>
                        </m:e>
                      </m:d>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905000" y="4963395"/>
                <a:ext cx="15621000" cy="2090188"/>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905000" y="7053583"/>
                <a:ext cx="8916543" cy="1169551"/>
              </a:xfrm>
              <a:prstGeom prst="rect">
                <a:avLst/>
              </a:prstGeom>
            </p:spPr>
            <p:txBody>
              <a:bodyPr wrap="none">
                <a:spAutoFit/>
              </a:bodyPr>
              <a:lstStyle/>
              <a:p>
                <a:pPr marL="30480" marR="30480" lvl="0">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8</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− 14</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+ 11</m:t>
                      </m:r>
                      <m:sSup>
                        <m:sSupPr>
                          <m:ctrlP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− 10</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− 10.</m:t>
                      </m:r>
                    </m:oMath>
                  </m:oMathPara>
                </a14:m>
                <a:endParaRPr lang="en-US" sz="4000" dirty="0">
                  <a:solidFill>
                    <a:prstClr val="white"/>
                  </a:solidFill>
                  <a:latin typeface="Times New Roman" panose="02020603050405020304" pitchFamily="18" charset="0"/>
                  <a:ea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905000" y="7053583"/>
                <a:ext cx="8916543" cy="1169551"/>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57400" y="8277942"/>
                <a:ext cx="11080662" cy="904158"/>
              </a:xfrm>
              <a:prstGeom prst="rect">
                <a:avLst/>
              </a:prstGeom>
            </p:spPr>
            <p:txBody>
              <a:bodyPr wrap="none">
                <a:spAutoFit/>
              </a:bodyPr>
              <a:lstStyle/>
              <a:p>
                <a:pPr marR="30480">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rPr>
                  <a:t>Vậy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𝐶</m:t>
                    </m:r>
                    <m:d>
                      <m:d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− 14</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+ 11</m:t>
                    </m:r>
                    <m:sSup>
                      <m:sSupPr>
                        <m:ctrlP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− 10</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− 10.</m:t>
                    </m:r>
                  </m:oMath>
                </a14:m>
                <a:endParaRPr lang="en-US" sz="40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57400" y="8277942"/>
                <a:ext cx="11080662" cy="904158"/>
              </a:xfrm>
              <a:prstGeom prst="rect">
                <a:avLst/>
              </a:prstGeom>
              <a:blipFill>
                <a:blip r:embed="rId26"/>
                <a:stretch>
                  <a:fillRect l="-1981" b="-28378"/>
                </a:stretch>
              </a:blipFill>
            </p:spPr>
            <p:txBody>
              <a:bodyPr/>
              <a:lstStyle/>
              <a:p>
                <a:r>
                  <a:rPr lang="en-US">
                    <a:noFill/>
                  </a:rPr>
                  <a:t> </a:t>
                </a:r>
              </a:p>
            </p:txBody>
          </p:sp>
        </mc:Fallback>
      </mc:AlternateContent>
    </p:spTree>
    <p:extLst>
      <p:ext uri="{BB962C8B-B14F-4D97-AF65-F5344CB8AC3E}">
        <p14:creationId xmlns:p14="http://schemas.microsoft.com/office/powerpoint/2010/main" val="23707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42640" y="266700"/>
            <a:ext cx="1088160" cy="979794"/>
          </a:xfrm>
          <a:prstGeom prst="rect">
            <a:avLst/>
          </a:prstGeom>
        </p:spPr>
      </p:pic>
      <p:grpSp>
        <p:nvGrpSpPr>
          <p:cNvPr id="5" name="Group 4"/>
          <p:cNvGrpSpPr/>
          <p:nvPr/>
        </p:nvGrpSpPr>
        <p:grpSpPr>
          <a:xfrm rot="12783571">
            <a:off x="16112631" y="8859320"/>
            <a:ext cx="2869592" cy="2001709"/>
            <a:chOff x="0" y="20376"/>
            <a:chExt cx="4191000" cy="2941225"/>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0" y="20376"/>
              <a:ext cx="41910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flipV="1">
              <a:off x="250984" y="-230608"/>
              <a:ext cx="2941225" cy="3443194"/>
            </a:xfrm>
            <a:prstGeom prst="rect">
              <a:avLst/>
            </a:prstGeom>
          </p:spPr>
        </p:pic>
      </p:grpSp>
      <p:sp>
        <p:nvSpPr>
          <p:cNvPr id="17" name="Rectangle 16"/>
          <p:cNvSpPr/>
          <p:nvPr/>
        </p:nvSpPr>
        <p:spPr>
          <a:xfrm>
            <a:off x="733054" y="556655"/>
            <a:ext cx="57166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lang="fr-FR" sz="4000" b="1" dirty="0">
                <a:solidFill>
                  <a:srgbClr val="000000"/>
                </a:solidFill>
                <a:latin typeface="Arial" panose="020B0604020202020204" pitchFamily="34" charset="0"/>
                <a:ea typeface="Calibri" panose="020F0502020204030204" pitchFamily="34" charset="0"/>
              </a:rPr>
              <a:t>9</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69)</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9765" y="7734300"/>
            <a:ext cx="1039529" cy="1246729"/>
          </a:xfrm>
          <a:prstGeom prst="rect">
            <a:avLst/>
          </a:prstGeom>
        </p:spPr>
      </p:pic>
      <p:pic>
        <p:nvPicPr>
          <p:cNvPr id="21"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93855" y="7814650"/>
            <a:ext cx="2894132" cy="593945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1333500"/>
                <a:ext cx="17192253" cy="1839606"/>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d>
                    <m:r>
                      <a:rPr lang="en-US" sz="4000" b="0" i="1" smtClean="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1333500"/>
                <a:ext cx="17192253" cy="1839606"/>
              </a:xfrm>
              <a:prstGeom prst="rect">
                <a:avLst/>
              </a:prstGeom>
              <a:blipFill>
                <a:blip r:embed="rId19"/>
                <a:stretch>
                  <a:fillRect l="-1277" b="-12583"/>
                </a:stretch>
              </a:blipFill>
            </p:spPr>
            <p:txBody>
              <a:bodyPr/>
              <a:lstStyle/>
              <a:p>
                <a:r>
                  <a:rPr lang="en-US">
                    <a:noFill/>
                  </a:rPr>
                  <a:t> </a:t>
                </a:r>
              </a:p>
            </p:txBody>
          </p:sp>
        </mc:Fallback>
      </mc:AlternateContent>
      <p:sp>
        <p:nvSpPr>
          <p:cNvPr id="10" name="Oval Callout 9"/>
          <p:cNvSpPr/>
          <p:nvPr/>
        </p:nvSpPr>
        <p:spPr>
          <a:xfrm>
            <a:off x="8332543" y="31623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33054" y="4304867"/>
                <a:ext cx="12601946" cy="1981633"/>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Do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𝑃</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𝐴</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 </m:t>
                    </m:r>
                    <m:r>
                      <a:rPr lang="en-US" sz="4000" i="1" dirty="0" smtClean="0">
                        <a:solidFill>
                          <a:srgbClr val="000000"/>
                        </a:solidFill>
                        <a:latin typeface="Cambria Math" panose="02040503050406030204" pitchFamily="18" charset="0"/>
                        <a:ea typeface="Times New Roman" panose="02020603050405020304" pitchFamily="18" charset="0"/>
                      </a:rPr>
                      <m:t>𝑄</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m:t>
                    </m:r>
                  </m:oMath>
                </a14:m>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𝐴</m:t>
                    </m:r>
                    <m:d>
                      <m:dPr>
                        <m:ctrlPr>
                          <a:rPr lang="en-US" sz="4000" i="1" dirty="0" smtClean="0">
                            <a:solidFill>
                              <a:srgbClr val="000000"/>
                            </a:solidFill>
                            <a:latin typeface="Cambria Math" panose="02040503050406030204" pitchFamily="18" charset="0"/>
                            <a:ea typeface="Times New Roman" panose="02020603050405020304" pitchFamily="18" charset="0"/>
                          </a:rPr>
                        </m:ctrlPr>
                      </m:dPr>
                      <m:e>
                        <m:r>
                          <a:rPr lang="en-US" sz="4000" i="1" dirty="0" smtClean="0">
                            <a:solidFill>
                              <a:srgbClr val="000000"/>
                            </a:solidFill>
                            <a:latin typeface="Cambria Math" panose="02040503050406030204" pitchFamily="18" charset="0"/>
                            <a:ea typeface="Times New Roman" panose="02020603050405020304" pitchFamily="18" charset="0"/>
                          </a:rPr>
                          <m:t>𝑥</m:t>
                        </m:r>
                      </m:e>
                    </m:d>
                    <m:r>
                      <a:rPr lang="en-US" sz="4000" i="1" dirty="0" smtClean="0">
                        <a:solidFill>
                          <a:srgbClr val="000000"/>
                        </a:solidFill>
                        <a:latin typeface="Cambria Math" panose="02040503050406030204" pitchFamily="18" charset="0"/>
                        <a:ea typeface="Times New Roman" panose="02020603050405020304" pitchFamily="18" charset="0"/>
                      </a:rPr>
                      <m:t>= </m:t>
                    </m:r>
                    <m:r>
                      <a:rPr lang="en-US" sz="4000" i="1" dirty="0" smtClean="0">
                        <a:solidFill>
                          <a:srgbClr val="000000"/>
                        </a:solidFill>
                        <a:latin typeface="Cambria Math" panose="02040503050406030204" pitchFamily="18" charset="0"/>
                        <a:ea typeface="Times New Roman" panose="02020603050405020304" pitchFamily="18" charset="0"/>
                      </a:rPr>
                      <m:t>𝑄</m:t>
                    </m:r>
                    <m:d>
                      <m:dPr>
                        <m:ctrlPr>
                          <a:rPr lang="en-US" sz="4000" i="1" dirty="0" smtClean="0">
                            <a:solidFill>
                              <a:srgbClr val="000000"/>
                            </a:solidFill>
                            <a:latin typeface="Cambria Math" panose="02040503050406030204" pitchFamily="18" charset="0"/>
                            <a:ea typeface="Times New Roman" panose="02020603050405020304" pitchFamily="18" charset="0"/>
                          </a:rPr>
                        </m:ctrlPr>
                      </m:dPr>
                      <m:e>
                        <m:r>
                          <a:rPr lang="en-US" sz="4000" i="1" dirty="0" smtClean="0">
                            <a:solidFill>
                              <a:srgbClr val="000000"/>
                            </a:solidFill>
                            <a:latin typeface="Cambria Math" panose="02040503050406030204" pitchFamily="18" charset="0"/>
                            <a:ea typeface="Times New Roman" panose="02020603050405020304" pitchFamily="18" charset="0"/>
                          </a:rPr>
                          <m:t>𝑥</m:t>
                        </m:r>
                      </m:e>
                    </m:d>
                    <m:r>
                      <a:rPr lang="en-US" sz="4000" b="0" i="1" dirty="0" smtClean="0">
                        <a:solidFill>
                          <a:srgbClr val="000000"/>
                        </a:solidFill>
                        <a:latin typeface="Cambria Math" panose="02040503050406030204" pitchFamily="18" charset="0"/>
                        <a:ea typeface="Times New Roman" panose="02020603050405020304" pitchFamily="18" charset="0"/>
                      </a:rPr>
                      <m:t> </m:t>
                    </m:r>
                    <m:r>
                      <a:rPr lang="en-US" sz="4000" i="1" dirty="0" smtClean="0">
                        <a:solidFill>
                          <a:srgbClr val="000000"/>
                        </a:solidFill>
                        <a:latin typeface="Cambria Math" panose="02040503050406030204" pitchFamily="18" charset="0"/>
                        <a:ea typeface="Times New Roman" panose="02020603050405020304" pitchFamily="18" charset="0"/>
                      </a:rPr>
                      <m:t>: </m:t>
                    </m:r>
                    <m:r>
                      <a:rPr lang="en-US" sz="4000" i="1" dirty="0" smtClean="0">
                        <a:solidFill>
                          <a:srgbClr val="000000"/>
                        </a:solidFill>
                        <a:latin typeface="Cambria Math" panose="02040503050406030204" pitchFamily="18" charset="0"/>
                        <a:ea typeface="Times New Roman" panose="02020603050405020304" pitchFamily="18" charset="0"/>
                      </a:rPr>
                      <m:t>𝑃</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m:t>
                    </m:r>
                  </m:oMath>
                </a14:m>
                <a:endParaRPr lang="en-US" sz="4000" dirty="0">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err="1">
                    <a:solidFill>
                      <a:srgbClr val="000000"/>
                    </a:solidFill>
                    <a:latin typeface="Arial" panose="020B0604020202020204" pitchFamily="34" charset="0"/>
                    <a:ea typeface="Times New Roman" panose="02020603050405020304" pitchFamily="18" charset="0"/>
                  </a:rPr>
                  <a:t>Thực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hiện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phép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tính</a:t>
                </a:r>
                <a:r>
                  <a:rPr lang="en-US" sz="4000" dirty="0">
                    <a:solidFill>
                      <a:srgbClr val="000000"/>
                    </a:solidFill>
                    <a:latin typeface="Arial" panose="020B0604020202020204" pitchFamily="34" charset="0"/>
                    <a:ea typeface="Times New Roman" panose="02020603050405020304" pitchFamily="18" charset="0"/>
                  </a:rPr>
                  <a:t> ta </a:t>
                </a:r>
                <a:r>
                  <a:rPr lang="en-US" sz="4000" dirty="0" err="1">
                    <a:solidFill>
                      <a:srgbClr val="000000"/>
                    </a:solidFill>
                    <a:latin typeface="Arial" panose="020B0604020202020204" pitchFamily="34" charset="0"/>
                    <a:ea typeface="Times New Roman" panose="02020603050405020304" pitchFamily="18" charset="0"/>
                  </a:rPr>
                  <a:t>được</a:t>
                </a:r>
                <a:r>
                  <a:rPr lang="en-US" sz="4000" dirty="0">
                    <a:solidFill>
                      <a:srgbClr val="000000"/>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3054" y="4304867"/>
                <a:ext cx="12601946" cy="1981633"/>
              </a:xfrm>
              <a:prstGeom prst="rect">
                <a:avLst/>
              </a:prstGeom>
              <a:blipFill>
                <a:blip r:embed="rId20"/>
                <a:stretch>
                  <a:fillRect l="-1451" b="-12308"/>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C9314DF0-6756-F11B-9FD5-280433086DC1}"/>
              </a:ext>
            </a:extLst>
          </p:cNvPr>
          <p:cNvGrpSpPr/>
          <p:nvPr/>
        </p:nvGrpSpPr>
        <p:grpSpPr>
          <a:xfrm>
            <a:off x="7010400" y="5905500"/>
            <a:ext cx="11555415" cy="4816591"/>
            <a:chOff x="3261196" y="1007123"/>
            <a:chExt cx="5090615" cy="2601337"/>
          </a:xfrm>
        </p:grpSpPr>
        <p:grpSp>
          <p:nvGrpSpPr>
            <p:cNvPr id="13" name="Group 12">
              <a:extLst>
                <a:ext uri="{FF2B5EF4-FFF2-40B4-BE49-F238E27FC236}">
                  <a16:creationId xmlns:a16="http://schemas.microsoft.com/office/drawing/2014/main" id="{12678E7F-6E57-3AA9-3D41-4BD2CECA7519}"/>
                </a:ext>
              </a:extLst>
            </p:cNvPr>
            <p:cNvGrpSpPr/>
            <p:nvPr/>
          </p:nvGrpSpPr>
          <p:grpSpPr>
            <a:xfrm>
              <a:off x="3261196" y="1007123"/>
              <a:ext cx="5090615" cy="2447401"/>
              <a:chOff x="1292964" y="1139442"/>
              <a:chExt cx="5090615" cy="2447401"/>
            </a:xfrm>
          </p:grpSpPr>
          <p:cxnSp>
            <p:nvCxnSpPr>
              <p:cNvPr id="15" name="Straight Connector 14">
                <a:extLst>
                  <a:ext uri="{FF2B5EF4-FFF2-40B4-BE49-F238E27FC236}">
                    <a16:creationId xmlns:a16="http://schemas.microsoft.com/office/drawing/2014/main" id="{68E9C53B-B684-8D5C-17DA-F900777DD98B}"/>
                  </a:ext>
                </a:extLst>
              </p:cNvPr>
              <p:cNvCxnSpPr>
                <a:cxnSpLocks/>
              </p:cNvCxnSpPr>
              <p:nvPr/>
            </p:nvCxnSpPr>
            <p:spPr>
              <a:xfrm>
                <a:off x="4127384" y="1526905"/>
                <a:ext cx="1921983" cy="16173"/>
              </a:xfrm>
              <a:prstGeom prst="line">
                <a:avLst/>
              </a:prstGeom>
              <a:ln w="12700"/>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4AF0BDA9-D0D2-15DB-C155-1ADB3AE36ABA}"/>
                  </a:ext>
                </a:extLst>
              </p:cNvPr>
              <p:cNvGrpSpPr/>
              <p:nvPr/>
            </p:nvGrpSpPr>
            <p:grpSpPr>
              <a:xfrm>
                <a:off x="1292964" y="1139442"/>
                <a:ext cx="5090615" cy="2447401"/>
                <a:chOff x="1292964" y="1139442"/>
                <a:chExt cx="5090615" cy="2447401"/>
              </a:xfrm>
            </p:grpSpPr>
            <p:sp>
              <p:nvSpPr>
                <p:cNvPr id="18" name="TextBox 17">
                  <a:extLst>
                    <a:ext uri="{FF2B5EF4-FFF2-40B4-BE49-F238E27FC236}">
                      <a16:creationId xmlns:a16="http://schemas.microsoft.com/office/drawing/2014/main" id="{DD025EF3-BD63-375F-930A-0C13F6DD47D1}"/>
                    </a:ext>
                  </a:extLst>
                </p:cNvPr>
                <p:cNvSpPr txBox="1"/>
                <p:nvPr/>
              </p:nvSpPr>
              <p:spPr>
                <a:xfrm>
                  <a:off x="1527302" y="1268186"/>
                  <a:ext cx="285226" cy="677108"/>
                </a:xfrm>
                <a:prstGeom prst="rect">
                  <a:avLst/>
                </a:prstGeom>
                <a:noFill/>
              </p:spPr>
              <p:txBody>
                <a:bodyPr wrap="square" rtlCol="0">
                  <a:spAutoFit/>
                </a:bodyPr>
                <a:lstStyle/>
                <a:p>
                  <a:r>
                    <a:rPr lang="en-US" sz="3800"/>
                    <a:t>_</a:t>
                  </a:r>
                </a:p>
              </p:txBody>
            </p:sp>
            <p:cxnSp>
              <p:nvCxnSpPr>
                <p:cNvPr id="19" name="Straight Connector 18">
                  <a:extLst>
                    <a:ext uri="{FF2B5EF4-FFF2-40B4-BE49-F238E27FC236}">
                      <a16:creationId xmlns:a16="http://schemas.microsoft.com/office/drawing/2014/main" id="{B08BDB78-16E4-5E39-E6A8-C30CF8562A59}"/>
                    </a:ext>
                  </a:extLst>
                </p:cNvPr>
                <p:cNvCxnSpPr>
                  <a:cxnSpLocks/>
                </p:cNvCxnSpPr>
                <p:nvPr/>
              </p:nvCxnSpPr>
              <p:spPr>
                <a:xfrm>
                  <a:off x="4127384" y="1191253"/>
                  <a:ext cx="0" cy="84228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EB5FA7D-673F-3C6E-11D5-90F6C4857DC1}"/>
                    </a:ext>
                  </a:extLst>
                </p:cNvPr>
                <p:cNvCxnSpPr>
                  <a:cxnSpLocks/>
                </p:cNvCxnSpPr>
                <p:nvPr/>
              </p:nvCxnSpPr>
              <p:spPr>
                <a:xfrm>
                  <a:off x="1292964" y="2046459"/>
                  <a:ext cx="2781526"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CA8305DC-6499-8B9B-F2AE-B25FDDEDA08A}"/>
                    </a:ext>
                  </a:extLst>
                </p:cNvPr>
                <p:cNvGrpSpPr/>
                <p:nvPr/>
              </p:nvGrpSpPr>
              <p:grpSpPr>
                <a:xfrm>
                  <a:off x="1417450" y="1139442"/>
                  <a:ext cx="4966129" cy="2447401"/>
                  <a:chOff x="1417450" y="1139442"/>
                  <a:chExt cx="4966129" cy="2447401"/>
                </a:xfrm>
              </p:grpSpPr>
              <p:sp>
                <p:nvSpPr>
                  <p:cNvPr id="24" name="TextBox 23">
                    <a:extLst>
                      <a:ext uri="{FF2B5EF4-FFF2-40B4-BE49-F238E27FC236}">
                        <a16:creationId xmlns:a16="http://schemas.microsoft.com/office/drawing/2014/main" id="{2D024280-2EE7-2858-ABFF-ED337E64D994}"/>
                      </a:ext>
                    </a:extLst>
                  </p:cNvPr>
                  <p:cNvSpPr txBox="1"/>
                  <p:nvPr/>
                </p:nvSpPr>
                <p:spPr>
                  <a:xfrm>
                    <a:off x="2786389" y="2015726"/>
                    <a:ext cx="285226" cy="677108"/>
                  </a:xfrm>
                  <a:prstGeom prst="rect">
                    <a:avLst/>
                  </a:prstGeom>
                  <a:noFill/>
                </p:spPr>
                <p:txBody>
                  <a:bodyPr wrap="square" rtlCol="0">
                    <a:spAutoFit/>
                  </a:bodyPr>
                  <a:lstStyle/>
                  <a:p>
                    <a:endParaRPr lang="en-US" sz="3800"/>
                  </a:p>
                </p:txBody>
              </p:sp>
              <p:grpSp>
                <p:nvGrpSpPr>
                  <p:cNvPr id="25" name="Group 24">
                    <a:extLst>
                      <a:ext uri="{FF2B5EF4-FFF2-40B4-BE49-F238E27FC236}">
                        <a16:creationId xmlns:a16="http://schemas.microsoft.com/office/drawing/2014/main" id="{3B2ABC73-2318-AEE1-FD73-818D9860AE1E}"/>
                      </a:ext>
                    </a:extLst>
                  </p:cNvPr>
                  <p:cNvGrpSpPr/>
                  <p:nvPr/>
                </p:nvGrpSpPr>
                <p:grpSpPr>
                  <a:xfrm>
                    <a:off x="1417450" y="1139442"/>
                    <a:ext cx="4966129" cy="2447401"/>
                    <a:chOff x="1417450" y="1139442"/>
                    <a:chExt cx="4966129" cy="2447401"/>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1502F0C-A78E-E1EC-2D24-3E7FFB1097D2}"/>
                            </a:ext>
                          </a:extLst>
                        </p:cNvPr>
                        <p:cNvSpPr txBox="1"/>
                        <p:nvPr/>
                      </p:nvSpPr>
                      <p:spPr>
                        <a:xfrm>
                          <a:off x="3907432" y="1139442"/>
                          <a:ext cx="2476147" cy="1260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b="0" i="0" smtClean="0">
                                        <a:latin typeface="Cambria Math" panose="02040503050406030204" pitchFamily="18" charset="0"/>
                                      </a:rPr>
                                      <m:t>3</m:t>
                                    </m:r>
                                  </m:sup>
                                </m:sSup>
                                <m:r>
                                  <a:rPr lang="en-US" sz="3800" b="0" i="1" smtClean="0">
                                    <a:latin typeface="Cambria Math" panose="02040503050406030204" pitchFamily="18" charset="0"/>
                                  </a:rPr>
                                  <m:t>+ </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m:t>
                                </m:r>
                                <m:r>
                                  <a:rPr lang="en-US" sz="3800" b="0" i="1" smtClean="0">
                                    <a:latin typeface="Cambria Math" panose="02040503050406030204" pitchFamily="18" charset="0"/>
                                  </a:rPr>
                                  <m:t>𝑥</m:t>
                                </m:r>
                                <m:r>
                                  <a:rPr lang="en-US" sz="3800" b="0" i="1" smtClean="0">
                                    <a:latin typeface="Cambria Math" panose="02040503050406030204" pitchFamily="18" charset="0"/>
                                  </a:rPr>
                                  <m:t>+1</m:t>
                                </m:r>
                              </m:oMath>
                            </m:oMathPara>
                          </a14:m>
                          <a:endParaRPr lang="en-US" sz="3800"/>
                        </a:p>
                      </p:txBody>
                    </p:sp>
                  </mc:Choice>
                  <mc:Fallback xmlns="">
                    <p:sp>
                      <p:nvSpPr>
                        <p:cNvPr id="27" name="TextBox 26">
                          <a:extLst>
                            <a:ext uri="{FF2B5EF4-FFF2-40B4-BE49-F238E27FC236}">
                              <a16:creationId xmlns:a16="http://schemas.microsoft.com/office/drawing/2014/main" id="{31502F0C-A78E-E1EC-2D24-3E7FFB1097D2}"/>
                            </a:ext>
                          </a:extLst>
                        </p:cNvPr>
                        <p:cNvSpPr txBox="1">
                          <a:spLocks noRot="1" noChangeAspect="1" noMove="1" noResize="1" noEditPoints="1" noAdjustHandles="1" noChangeArrowheads="1" noChangeShapeType="1" noTextEdit="1"/>
                        </p:cNvSpPr>
                        <p:nvPr/>
                      </p:nvSpPr>
                      <p:spPr>
                        <a:xfrm>
                          <a:off x="3907432" y="1139442"/>
                          <a:ext cx="2476147" cy="126008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2475FB4-314C-6A1D-CA1E-09A299975CEE}"/>
                            </a:ext>
                          </a:extLst>
                        </p:cNvPr>
                        <p:cNvSpPr txBox="1"/>
                        <p:nvPr/>
                      </p:nvSpPr>
                      <p:spPr>
                        <a:xfrm>
                          <a:off x="1417450" y="1158623"/>
                          <a:ext cx="3108702" cy="12576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80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4</m:t>
                                    </m:r>
                                  </m:sup>
                                </m:sSup>
                                <m:r>
                                  <a:rPr lang="en-US" sz="3800" b="0" i="1" smtClean="0">
                                    <a:latin typeface="Cambria Math" panose="02040503050406030204" pitchFamily="18" charset="0"/>
                                  </a:rPr>
                                  <m:t>                            −1</m:t>
                                </m:r>
                              </m:oMath>
                            </m:oMathPara>
                          </a14:m>
                          <a:endParaRPr lang="en-US" sz="3800" i="1"/>
                        </a:p>
                      </p:txBody>
                    </p:sp>
                  </mc:Choice>
                  <mc:Fallback xmlns="">
                    <p:sp>
                      <p:nvSpPr>
                        <p:cNvPr id="28" name="TextBox 27">
                          <a:extLst>
                            <a:ext uri="{FF2B5EF4-FFF2-40B4-BE49-F238E27FC236}">
                              <a16:creationId xmlns:a16="http://schemas.microsoft.com/office/drawing/2014/main" id="{32475FB4-314C-6A1D-CA1E-09A299975CEE}"/>
                            </a:ext>
                          </a:extLst>
                        </p:cNvPr>
                        <p:cNvSpPr txBox="1">
                          <a:spLocks noRot="1" noChangeAspect="1" noMove="1" noResize="1" noEditPoints="1" noAdjustHandles="1" noChangeArrowheads="1" noChangeShapeType="1" noTextEdit="1"/>
                        </p:cNvSpPr>
                        <p:nvPr/>
                      </p:nvSpPr>
                      <p:spPr>
                        <a:xfrm>
                          <a:off x="1417450" y="1158623"/>
                          <a:ext cx="3108702" cy="125765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037BDF6-2988-0BC8-CB37-15798C503D23}"/>
                            </a:ext>
                          </a:extLst>
                        </p:cNvPr>
                        <p:cNvSpPr txBox="1"/>
                        <p:nvPr/>
                      </p:nvSpPr>
                      <p:spPr>
                        <a:xfrm>
                          <a:off x="1899889" y="2133644"/>
                          <a:ext cx="2476147" cy="12600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800" i="1" smtClean="0">
                                        <a:solidFill>
                                          <a:srgbClr val="836967"/>
                                        </a:solidFill>
                                        <a:latin typeface="Cambria Math" panose="02040503050406030204" pitchFamily="18" charset="0"/>
                                      </a:rPr>
                                    </m:ctrlPr>
                                  </m:sSupPr>
                                  <m:e>
                                    <m:r>
                                      <a:rPr lang="en-US" sz="3800" b="0" i="1" smtClean="0">
                                        <a:solidFill>
                                          <a:schemeClr val="tx1"/>
                                        </a:solidFill>
                                        <a:latin typeface="Cambria Math" panose="02040503050406030204" pitchFamily="18" charset="0"/>
                                      </a:rPr>
                                      <m:t>−</m:t>
                                    </m:r>
                                    <m:r>
                                      <a:rPr lang="en-US" sz="3800" i="1">
                                        <a:latin typeface="Cambria Math" panose="02040503050406030204" pitchFamily="18" charset="0"/>
                                      </a:rPr>
                                      <m:t>𝑥</m:t>
                                    </m:r>
                                  </m:e>
                                  <m:sup>
                                    <m:r>
                                      <a:rPr lang="en-US" sz="3800" b="0" i="0" smtClean="0">
                                        <a:latin typeface="Cambria Math" panose="02040503050406030204" pitchFamily="18" charset="0"/>
                                      </a:rPr>
                                      <m:t>3</m:t>
                                    </m:r>
                                  </m:sup>
                                </m:sSup>
                                <m:r>
                                  <a:rPr lang="en-US" sz="3800" b="0" i="1" smtClean="0">
                                    <a:latin typeface="Cambria Math" panose="02040503050406030204" pitchFamily="18" charset="0"/>
                                  </a:rPr>
                                  <m:t>−</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m:t>
                                </m:r>
                                <m:r>
                                  <a:rPr lang="en-US" sz="3800" b="0" i="1" smtClean="0">
                                    <a:latin typeface="Cambria Math" panose="02040503050406030204" pitchFamily="18" charset="0"/>
                                  </a:rPr>
                                  <m:t>𝑥</m:t>
                                </m:r>
                                <m:r>
                                  <a:rPr lang="en-US" sz="3800" b="0" i="1" smtClean="0">
                                    <a:latin typeface="Cambria Math" panose="02040503050406030204" pitchFamily="18" charset="0"/>
                                  </a:rPr>
                                  <m:t>−1</m:t>
                                </m:r>
                              </m:oMath>
                            </m:oMathPara>
                          </a14:m>
                          <a:endParaRPr lang="en-US" sz="3800" i="1"/>
                        </a:p>
                      </p:txBody>
                    </p:sp>
                  </mc:Choice>
                  <mc:Fallback xmlns="">
                    <p:sp>
                      <p:nvSpPr>
                        <p:cNvPr id="29" name="TextBox 28">
                          <a:extLst>
                            <a:ext uri="{FF2B5EF4-FFF2-40B4-BE49-F238E27FC236}">
                              <a16:creationId xmlns:a16="http://schemas.microsoft.com/office/drawing/2014/main" id="{4037BDF6-2988-0BC8-CB37-15798C503D23}"/>
                            </a:ext>
                          </a:extLst>
                        </p:cNvPr>
                        <p:cNvSpPr txBox="1">
                          <a:spLocks noRot="1" noChangeAspect="1" noMove="1" noResize="1" noEditPoints="1" noAdjustHandles="1" noChangeArrowheads="1" noChangeShapeType="1" noTextEdit="1"/>
                        </p:cNvSpPr>
                        <p:nvPr/>
                      </p:nvSpPr>
                      <p:spPr>
                        <a:xfrm>
                          <a:off x="1899889" y="2133644"/>
                          <a:ext cx="2476147" cy="1260089"/>
                        </a:xfrm>
                        <a:prstGeom prst="rect">
                          <a:avLst/>
                        </a:prstGeom>
                        <a:blipFill>
                          <a:blip r:embed="rId23"/>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78243CFC-87E0-ADAD-4644-80D40EB3C97A}"/>
                        </a:ext>
                      </a:extLst>
                    </p:cNvPr>
                    <p:cNvSpPr txBox="1"/>
                    <p:nvPr/>
                  </p:nvSpPr>
                  <p:spPr>
                    <a:xfrm>
                      <a:off x="3863342" y="3002068"/>
                      <a:ext cx="528083" cy="584775"/>
                    </a:xfrm>
                    <a:prstGeom prst="rect">
                      <a:avLst/>
                    </a:prstGeom>
                    <a:noFill/>
                  </p:spPr>
                  <p:txBody>
                    <a:bodyPr wrap="square" lIns="0" tIns="0" rIns="0" bIns="0" rtlCol="0">
                      <a:spAutoFit/>
                    </a:bodyPr>
                    <a:lstStyle/>
                    <a:p>
                      <a:r>
                        <a:rPr lang="en-US" sz="380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C9DC544-1C2B-B7A3-8412-9B8F39DF5539}"/>
                            </a:ext>
                          </a:extLst>
                        </p:cNvPr>
                        <p:cNvSpPr txBox="1"/>
                        <p:nvPr/>
                      </p:nvSpPr>
                      <p:spPr>
                        <a:xfrm>
                          <a:off x="4347337" y="1645779"/>
                          <a:ext cx="1234825" cy="584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𝑥</m:t>
                                </m:r>
                                <m:r>
                                  <a:rPr lang="en-US" sz="3800" b="0" i="1" smtClean="0">
                                    <a:latin typeface="Cambria Math" panose="02040503050406030204" pitchFamily="18" charset="0"/>
                                  </a:rPr>
                                  <m:t>−1</m:t>
                                </m:r>
                              </m:oMath>
                            </m:oMathPara>
                          </a14:m>
                          <a:endParaRPr lang="en-US" sz="3800"/>
                        </a:p>
                      </p:txBody>
                    </p:sp>
                  </mc:Choice>
                  <mc:Fallback xmlns="">
                    <p:sp>
                      <p:nvSpPr>
                        <p:cNvPr id="31" name="TextBox 30">
                          <a:extLst>
                            <a:ext uri="{FF2B5EF4-FFF2-40B4-BE49-F238E27FC236}">
                              <a16:creationId xmlns:a16="http://schemas.microsoft.com/office/drawing/2014/main" id="{4C9DC544-1C2B-B7A3-8412-9B8F39DF5539}"/>
                            </a:ext>
                          </a:extLst>
                        </p:cNvPr>
                        <p:cNvSpPr txBox="1">
                          <a:spLocks noRot="1" noChangeAspect="1" noMove="1" noResize="1" noEditPoints="1" noAdjustHandles="1" noChangeArrowheads="1" noChangeShapeType="1" noTextEdit="1"/>
                        </p:cNvSpPr>
                        <p:nvPr/>
                      </p:nvSpPr>
                      <p:spPr>
                        <a:xfrm>
                          <a:off x="4347337" y="1645779"/>
                          <a:ext cx="1234825" cy="584775"/>
                        </a:xfrm>
                        <a:prstGeom prst="rect">
                          <a:avLst/>
                        </a:prstGeom>
                        <a:blipFill>
                          <a:blip r:embed="rId24"/>
                          <a:stretch>
                            <a:fillRect/>
                          </a:stretch>
                        </a:blipFill>
                      </p:spPr>
                      <p:txBody>
                        <a:bodyPr/>
                        <a:lstStyle/>
                        <a:p>
                          <a:r>
                            <a:rPr lang="en-US">
                              <a:noFill/>
                            </a:rPr>
                            <a:t> </a:t>
                          </a:r>
                        </a:p>
                      </p:txBody>
                    </p:sp>
                  </mc:Fallback>
                </mc:AlternateContent>
              </p:grpSp>
              <p:cxnSp>
                <p:nvCxnSpPr>
                  <p:cNvPr id="26" name="Straight Connector 25">
                    <a:extLst>
                      <a:ext uri="{FF2B5EF4-FFF2-40B4-BE49-F238E27FC236}">
                        <a16:creationId xmlns:a16="http://schemas.microsoft.com/office/drawing/2014/main" id="{3F925E92-5EBA-20E3-4527-07163FEA9EC6}"/>
                      </a:ext>
                    </a:extLst>
                  </p:cNvPr>
                  <p:cNvCxnSpPr>
                    <a:cxnSpLocks/>
                  </p:cNvCxnSpPr>
                  <p:nvPr/>
                </p:nvCxnSpPr>
                <p:spPr>
                  <a:xfrm>
                    <a:off x="1582911" y="2925809"/>
                    <a:ext cx="2491579" cy="0"/>
                  </a:xfrm>
                  <a:prstGeom prst="line">
                    <a:avLst/>
                  </a:prstGeom>
                  <a:ln w="12700"/>
                </p:spPr>
                <p:style>
                  <a:lnRef idx="1">
                    <a:schemeClr val="dk1"/>
                  </a:lnRef>
                  <a:fillRef idx="0">
                    <a:schemeClr val="dk1"/>
                  </a:fillRef>
                  <a:effectRef idx="0">
                    <a:schemeClr val="dk1"/>
                  </a:effectRef>
                  <a:fontRef idx="minor">
                    <a:schemeClr val="tx1"/>
                  </a:fontRef>
                </p:style>
              </p:cxnSp>
            </p:grpSp>
          </p:gr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A4BA78-C69B-5CBC-2DF5-C10BC797BDE5}"/>
                    </a:ext>
                  </a:extLst>
                </p:cNvPr>
                <p:cNvSpPr txBox="1"/>
                <p:nvPr/>
              </p:nvSpPr>
              <p:spPr>
                <a:xfrm>
                  <a:off x="3965994" y="2440704"/>
                  <a:ext cx="2229064" cy="11677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800" i="1" smtClean="0">
                                <a:solidFill>
                                  <a:srgbClr val="836967"/>
                                </a:solidFill>
                                <a:latin typeface="Cambria Math" panose="02040503050406030204" pitchFamily="18" charset="0"/>
                              </a:rPr>
                            </m:ctrlPr>
                          </m:sSupPr>
                          <m:e>
                            <m:r>
                              <a:rPr lang="en-US" sz="3800" b="0" i="1" smtClean="0">
                                <a:solidFill>
                                  <a:schemeClr val="tx1"/>
                                </a:solidFill>
                                <a:latin typeface="Cambria Math" panose="02040503050406030204" pitchFamily="18" charset="0"/>
                              </a:rPr>
                              <m:t>−</m:t>
                            </m:r>
                            <m:r>
                              <a:rPr lang="en-US" sz="3800" i="1">
                                <a:latin typeface="Cambria Math" panose="02040503050406030204" pitchFamily="18" charset="0"/>
                              </a:rPr>
                              <m:t>𝑥</m:t>
                            </m:r>
                          </m:e>
                          <m:sup>
                            <m:r>
                              <a:rPr lang="en-US" sz="3800" b="0" i="0" smtClean="0">
                                <a:latin typeface="Cambria Math" panose="02040503050406030204" pitchFamily="18" charset="0"/>
                              </a:rPr>
                              <m:t>3</m:t>
                            </m:r>
                          </m:sup>
                        </m:sSup>
                        <m:r>
                          <a:rPr lang="en-US" sz="3800" b="0" i="1" smtClean="0">
                            <a:latin typeface="Cambria Math" panose="02040503050406030204" pitchFamily="18" charset="0"/>
                          </a:rPr>
                          <m:t>−</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m:t>
                        </m:r>
                        <m:r>
                          <a:rPr lang="en-US" sz="3800" b="0" i="1" smtClean="0">
                            <a:latin typeface="Cambria Math" panose="02040503050406030204" pitchFamily="18" charset="0"/>
                          </a:rPr>
                          <m:t>𝑥</m:t>
                        </m:r>
                        <m:r>
                          <a:rPr lang="en-US" sz="3800" b="0" i="1" smtClean="0">
                            <a:latin typeface="Cambria Math" panose="02040503050406030204" pitchFamily="18" charset="0"/>
                          </a:rPr>
                          <m:t>−1</m:t>
                        </m:r>
                      </m:oMath>
                    </m:oMathPara>
                  </a14:m>
                  <a:endParaRPr lang="en-US" sz="3800" dirty="0"/>
                </a:p>
              </p:txBody>
            </p:sp>
          </mc:Choice>
          <mc:Fallback xmlns="">
            <p:sp>
              <p:nvSpPr>
                <p:cNvPr id="14" name="TextBox 13">
                  <a:extLst>
                    <a:ext uri="{FF2B5EF4-FFF2-40B4-BE49-F238E27FC236}">
                      <a16:creationId xmlns:a16="http://schemas.microsoft.com/office/drawing/2014/main" id="{42A4BA78-C69B-5CBC-2DF5-C10BC797BDE5}"/>
                    </a:ext>
                  </a:extLst>
                </p:cNvPr>
                <p:cNvSpPr txBox="1">
                  <a:spLocks noRot="1" noChangeAspect="1" noMove="1" noResize="1" noEditPoints="1" noAdjustHandles="1" noChangeArrowheads="1" noChangeShapeType="1" noTextEdit="1"/>
                </p:cNvSpPr>
                <p:nvPr/>
              </p:nvSpPr>
              <p:spPr>
                <a:xfrm>
                  <a:off x="3965994" y="2440704"/>
                  <a:ext cx="2229064" cy="1167756"/>
                </a:xfrm>
                <a:prstGeom prst="rect">
                  <a:avLst/>
                </a:prstGeom>
                <a:blipFill>
                  <a:blip r:embed="rId2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25059441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0"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4075">
            <a:off x="15932557" y="65770"/>
            <a:ext cx="1524000" cy="1372231"/>
          </a:xfrm>
          <a:prstGeom prst="rect">
            <a:avLst/>
          </a:prstGeom>
        </p:spPr>
      </p:pic>
      <p:sp>
        <p:nvSpPr>
          <p:cNvPr id="17" name="Rectangle 16"/>
          <p:cNvSpPr/>
          <p:nvPr/>
        </p:nvSpPr>
        <p:spPr>
          <a:xfrm>
            <a:off x="364958" y="397942"/>
            <a:ext cx="597368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11. (SGK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69)</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49800" y="9334500"/>
            <a:ext cx="1039529" cy="1246729"/>
          </a:xfrm>
          <a:prstGeom prst="rect">
            <a:avLst/>
          </a:prstGeom>
        </p:spPr>
      </p:pic>
      <p:sp>
        <p:nvSpPr>
          <p:cNvPr id="2" name="Rectangle 1"/>
          <p:cNvSpPr/>
          <p:nvPr/>
        </p:nvSpPr>
        <p:spPr>
          <a:xfrm>
            <a:off x="383014" y="1028700"/>
            <a:ext cx="17221199" cy="1938992"/>
          </a:xfrm>
          <a:prstGeom prst="rect">
            <a:avLst/>
          </a:prstGeom>
        </p:spPr>
        <p:txBody>
          <a:bodyPr wrap="square">
            <a:spAutoFit/>
          </a:bodyPr>
          <a:lstStyle/>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doanh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nghiệp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kinh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doanh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biết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rPr>
              <a:t>xong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giảm</a:t>
            </a:r>
            <a:r>
              <a:rPr lang="en-US" sz="4000" dirty="0">
                <a:solidFill>
                  <a:srgbClr val="000000"/>
                </a:solidFill>
                <a:latin typeface="Arial" panose="020B0604020202020204" pitchFamily="34" charset="0"/>
                <a:ea typeface="Times New Roman" panose="02020603050405020304" pitchFamily="18" charset="0"/>
              </a:rPr>
              <a:t> 12% so </a:t>
            </a:r>
            <a:r>
              <a:rPr lang="en-US" sz="4000" dirty="0" err="1">
                <a:solidFill>
                  <a:srgbClr val="000000"/>
                </a:solidFill>
                <a:latin typeface="Arial" panose="020B0604020202020204" pitchFamily="34" charset="0"/>
                <a:ea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rang.</a:t>
            </a:r>
            <a:endParaRPr lang="en-US" sz="40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46919" y="3547257"/>
            <a:ext cx="9981579" cy="323165"/>
          </a:xfrm>
          <a:prstGeom prst="rect">
            <a:avLst/>
          </a:prstGeom>
        </p:spPr>
        <p:txBody>
          <a:bodyPr wrap="none">
            <a:spAutoFit/>
          </a:bodyPr>
          <a:lstStyle/>
          <a:p>
            <a:pPr marL="30480" marR="30480" algn="just">
              <a:lnSpc>
                <a:spcPts val="1800"/>
              </a:lnSpc>
              <a:spcAft>
                <a:spcPts val="1200"/>
              </a:spcAft>
            </a:pPr>
            <a:r>
              <a:rPr lang="en-US" sz="4000" dirty="0">
                <a:solidFill>
                  <a:srgbClr val="000000"/>
                </a:solidFill>
                <a:latin typeface="Arial" panose="020B0604020202020204" pitchFamily="34" charset="0"/>
                <a:ea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rPr>
              <a:t>Tìm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hợp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cho</a:t>
            </a:r>
            <a:r>
              <a:rPr lang="en-US" sz="4000" dirty="0">
                <a:solidFill>
                  <a:srgbClr val="000000"/>
                </a:solidFill>
                <a:latin typeface="Arial" panose="020B0604020202020204" pitchFamily="34" charset="0"/>
                <a:ea typeface="Times New Roman" panose="02020603050405020304" pitchFamily="18" charset="0"/>
              </a:rPr>
              <a:t>         ở </a:t>
            </a:r>
            <a:r>
              <a:rPr lang="en-US" sz="4000" dirty="0" err="1">
                <a:solidFill>
                  <a:srgbClr val="000000"/>
                </a:solidFill>
                <a:latin typeface="Arial" panose="020B0604020202020204" pitchFamily="34" charset="0"/>
                <a:ea typeface="Times New Roman" panose="02020603050405020304" pitchFamily="18" charset="0"/>
              </a:rPr>
              <a:t>bảng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5105400" y="4152900"/>
            <a:ext cx="9296400" cy="2773922"/>
          </a:xfrm>
          <a:prstGeom prst="rect">
            <a:avLst/>
          </a:prstGeom>
        </p:spPr>
      </p:pic>
      <p:sp>
        <p:nvSpPr>
          <p:cNvPr id="9" name="Rectangle 8"/>
          <p:cNvSpPr/>
          <p:nvPr/>
        </p:nvSpPr>
        <p:spPr>
          <a:xfrm>
            <a:off x="362960" y="7005578"/>
            <a:ext cx="17356919" cy="2862322"/>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b) </a:t>
            </a:r>
            <a:r>
              <a:rPr lang="en-US" sz="4000" dirty="0" err="1">
                <a:solidFill>
                  <a:srgbClr val="000000"/>
                </a:solidFill>
                <a:latin typeface="Arial" panose="020B0604020202020204" pitchFamily="34" charset="0"/>
                <a:ea typeface="Times New Roman" panose="02020603050405020304" pitchFamily="18" charset="0"/>
              </a:rPr>
              <a:t>Tìm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công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chỉ</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mối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liên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hệ</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giữa</a:t>
            </a:r>
            <a:r>
              <a:rPr lang="en-US" sz="4000" dirty="0">
                <a:solidFill>
                  <a:srgbClr val="000000"/>
                </a:solidFill>
                <a:latin typeface="Arial" panose="020B0604020202020204" pitchFamily="34" charset="0"/>
                <a:ea typeface="Times New Roman" panose="02020603050405020304" pitchFamily="18" charset="0"/>
              </a:rPr>
              <a:t> x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y.</a:t>
            </a:r>
            <a:endParaRPr lang="en-US" sz="40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c) </a:t>
            </a:r>
            <a:r>
              <a:rPr lang="en-US" sz="4000" dirty="0" err="1">
                <a:solidFill>
                  <a:srgbClr val="000000"/>
                </a:solidFill>
                <a:latin typeface="Arial" panose="020B0604020202020204" pitchFamily="34" charset="0"/>
                <a:ea typeface="Times New Roman" panose="02020603050405020304" pitchFamily="18" charset="0"/>
              </a:rPr>
              <a:t>Để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được</a:t>
            </a:r>
            <a:r>
              <a:rPr lang="en-US" sz="4000" dirty="0">
                <a:solidFill>
                  <a:srgbClr val="000000"/>
                </a:solidFill>
                <a:latin typeface="Arial" panose="020B0604020202020204" pitchFamily="34" charset="0"/>
                <a:ea typeface="Times New Roman" panose="02020603050405020304" pitchFamily="18" charset="0"/>
              </a:rPr>
              <a:t> 2 </a:t>
            </a:r>
            <a:r>
              <a:rPr lang="en-US" sz="4000" dirty="0" err="1">
                <a:solidFill>
                  <a:srgbClr val="000000"/>
                </a:solidFill>
                <a:latin typeface="Arial" panose="020B0604020202020204" pitchFamily="34" charset="0"/>
                <a:ea typeface="Times New Roman" panose="02020603050405020304" pitchFamily="18" charset="0"/>
              </a:rPr>
              <a:t>tấn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rPr>
              <a:t>thì</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doanh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nghiệp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cần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sử</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dụng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nhiêu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tấn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rang?</a:t>
            </a:r>
            <a:endParaRPr lang="en-US" sz="4000" dirty="0">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7"/>
          <a:stretch>
            <a:fillRect/>
          </a:stretch>
        </p:blipFill>
        <p:spPr>
          <a:xfrm>
            <a:off x="6096000" y="3007392"/>
            <a:ext cx="762000" cy="864358"/>
          </a:xfrm>
          <a:prstGeom prst="rect">
            <a:avLst/>
          </a:prstGeom>
        </p:spPr>
      </p:pic>
      <p:pic>
        <p:nvPicPr>
          <p:cNvPr id="1030" name="Picture 88" descr="Một doanh nghiệp kinh doanh cà phê cho biết: Sau khi rang xong, khối lượng cà phê giảm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22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91" descr="Một doanh nghiệp kinh doanh cà phê cho biết: Sau khi rang xong, khối lượng cà phê giảm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22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89" descr="Một doanh nghiệp kinh doanh cà phê cho biết: Sau khi rang xong, khối lượng cà phê giảm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22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92" descr="Một doanh nghiệp kinh doanh cà phê cho biết: Sau khi rang xong, khối lượng cà phê giảm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22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0" descr="Một doanh nghiệp kinh doanh cà phê cho biết: Sau khi rang xong, khối lượng cà phê giảm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22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3" descr="Một doanh nghiệp kinh doanh cà phê cho biết: Sau khi rang xong, khối lượng cà phê giảm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225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9440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5"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4075">
            <a:off x="15932557" y="65770"/>
            <a:ext cx="1524000" cy="1372231"/>
          </a:xfrm>
          <a:prstGeom prst="rect">
            <a:avLst/>
          </a:prstGeom>
        </p:spPr>
      </p:pic>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49800" y="9334500"/>
            <a:ext cx="1039529" cy="1246729"/>
          </a:xfrm>
          <a:prstGeom prst="rect">
            <a:avLst/>
          </a:prstGeom>
        </p:spPr>
      </p:pic>
      <p:sp>
        <p:nvSpPr>
          <p:cNvPr id="2" name="Rectangle 1"/>
          <p:cNvSpPr/>
          <p:nvPr/>
        </p:nvSpPr>
        <p:spPr>
          <a:xfrm>
            <a:off x="1086853" y="1943100"/>
            <a:ext cx="15695202" cy="6555641"/>
          </a:xfrm>
          <a:prstGeom prst="rect">
            <a:avLst/>
          </a:prstGeom>
        </p:spPr>
        <p:txBody>
          <a:bodyPr wrap="square">
            <a:spAutoFit/>
          </a:bodyPr>
          <a:lstStyle/>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xong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giảm</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12% so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trước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bằng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100% - 12% = 88%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ban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đầu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0480" marR="30480" algn="ctr">
              <a:lnSpc>
                <a:spcPct val="150000"/>
              </a:lnSpc>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Nếu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trước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 kg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thì</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hao</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hụt</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1.12% = 0,12 kg;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1 - 0,12 = 0,88 kg</a:t>
            </a:r>
          </a:p>
          <a:p>
            <a:pPr marL="30480" marR="30480">
              <a:lnSpc>
                <a:spcPct val="150000"/>
              </a:lnSpc>
            </a:pP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vi-VN" sz="4000" dirty="0">
                <a:solidFill>
                  <a:srgbClr val="000000"/>
                </a:solidFill>
                <a:ea typeface="Times New Roman" panose="02020603050405020304" pitchFamily="18" charset="0"/>
                <a:cs typeface="Times New Roman" panose="02020603050405020304" pitchFamily="18" charset="0"/>
              </a:rPr>
              <a:t>ư</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ơng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tự</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liệu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x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Callout 10"/>
          <p:cNvSpPr/>
          <p:nvPr/>
        </p:nvSpPr>
        <p:spPr>
          <a:xfrm>
            <a:off x="1086853" y="669581"/>
            <a:ext cx="1632284"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0820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4075">
            <a:off x="15932557" y="65770"/>
            <a:ext cx="1524000" cy="1372231"/>
          </a:xfrm>
          <a:prstGeom prst="rect">
            <a:avLst/>
          </a:prstGeom>
        </p:spPr>
      </p:pic>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49800" y="9334500"/>
            <a:ext cx="1039529" cy="1246729"/>
          </a:xfrm>
          <a:prstGeom prst="rect">
            <a:avLst/>
          </a:prstGeom>
        </p:spPr>
      </p:pic>
      <p:sp>
        <p:nvSpPr>
          <p:cNvPr id="11" name="Oval Callout 10"/>
          <p:cNvSpPr/>
          <p:nvPr/>
        </p:nvSpPr>
        <p:spPr>
          <a:xfrm>
            <a:off x="8213558" y="419100"/>
            <a:ext cx="1632284"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282306260"/>
              </p:ext>
            </p:extLst>
          </p:nvPr>
        </p:nvGraphicFramePr>
        <p:xfrm>
          <a:off x="914400" y="2781300"/>
          <a:ext cx="16230600" cy="4267200"/>
        </p:xfrm>
        <a:graphic>
          <a:graphicData uri="http://schemas.openxmlformats.org/drawingml/2006/table">
            <a:tbl>
              <a:tblPr firstRow="1" firstCol="1" bandRow="1"/>
              <a:tblGrid>
                <a:gridCol w="5410200">
                  <a:extLst>
                    <a:ext uri="{9D8B030D-6E8A-4147-A177-3AD203B41FA5}">
                      <a16:colId xmlns:a16="http://schemas.microsoft.com/office/drawing/2014/main" val="1464958654"/>
                    </a:ext>
                  </a:extLst>
                </a:gridCol>
                <a:gridCol w="5410200">
                  <a:extLst>
                    <a:ext uri="{9D8B030D-6E8A-4147-A177-3AD203B41FA5}">
                      <a16:colId xmlns:a16="http://schemas.microsoft.com/office/drawing/2014/main" val="1569637579"/>
                    </a:ext>
                  </a:extLst>
                </a:gridCol>
                <a:gridCol w="5410200">
                  <a:extLst>
                    <a:ext uri="{9D8B030D-6E8A-4147-A177-3AD203B41FA5}">
                      <a16:colId xmlns:a16="http://schemas.microsoft.com/office/drawing/2014/main" val="2984333266"/>
                    </a:ext>
                  </a:extLst>
                </a:gridCol>
              </a:tblGrid>
              <a:tr h="0">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Khối lượng x (kg) cà phê trước khi rang</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Khối lượng hao hụt khi rang (kg)</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Khối lượng y (kg) cà phê sau khi rang</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652334"/>
                  </a:ext>
                </a:extLst>
              </a:tr>
              <a:tr h="0">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0,88</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454073"/>
                  </a:ext>
                </a:extLst>
              </a:tr>
              <a:tr h="0">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1,76</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955483"/>
                  </a:ext>
                </a:extLst>
              </a:tr>
              <a:tr h="792480">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0,36</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2,64</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178044"/>
                  </a:ext>
                </a:extLst>
              </a:tr>
            </a:tbl>
          </a:graphicData>
        </a:graphic>
      </p:graphicFrame>
      <p:sp>
        <p:nvSpPr>
          <p:cNvPr id="5" name="Rectangle 4"/>
          <p:cNvSpPr/>
          <p:nvPr/>
        </p:nvSpPr>
        <p:spPr>
          <a:xfrm>
            <a:off x="914400" y="1586957"/>
            <a:ext cx="4458465" cy="750975"/>
          </a:xfrm>
          <a:prstGeom prst="rect">
            <a:avLst/>
          </a:prstGeom>
        </p:spPr>
        <p:txBody>
          <a:bodyPr wrap="none">
            <a:spAutoFit/>
          </a:bodyPr>
          <a:lstStyle/>
          <a:p>
            <a:pPr marL="30480" marR="30480" lvl="0" indent="0" algn="l" defTabSz="914400" rtl="0" eaLnBrk="1" fontAlgn="auto" latinLnBrk="0" hangingPunct="1">
              <a:lnSpc>
                <a:spcPct val="107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bảng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5800" y="7395508"/>
            <a:ext cx="16687800" cy="1938992"/>
          </a:xfrm>
          <a:prstGeom prst="rect">
            <a:avLst/>
          </a:prstGeom>
        </p:spPr>
        <p:txBody>
          <a:bodyPr wrap="square">
            <a:spAutoFit/>
          </a:bodyPr>
          <a:lstStyle/>
          <a:p>
            <a:pPr marL="30480" marR="3048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Khối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lượng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phê</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rang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bằng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88%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khối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lượng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phê</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ban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đầu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y = 88%x.</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26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513346" y="2257582"/>
            <a:ext cx="13563600" cy="91627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2. </a:t>
            </a:r>
            <a:r>
              <a:rPr lang="en-US" sz="4000">
                <a:solidFill>
                  <a:srgbClr val="000000"/>
                </a:solidFill>
                <a:latin typeface="Arial" panose="020B0604020202020204" pitchFamily="34" charset="0"/>
                <a:ea typeface="Calibri" panose="020F0502020204030204" pitchFamily="34" charset="0"/>
                <a:cs typeface="Times New Roman" panose="02020603050405020304" pitchFamily="18" charset="0"/>
              </a:rPr>
              <a:t>Biểu thức nào sau đây không là đa thức một biến?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6172200" y="8097967"/>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295400" y="7527182"/>
            <a:ext cx="3288152" cy="279791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400800" y="3464109"/>
                <a:ext cx="9144000" cy="5838521"/>
              </a:xfrm>
              <a:prstGeom prst="rect">
                <a:avLst/>
              </a:prstGeom>
            </p:spPr>
            <p:txBody>
              <a:bodyPr>
                <a:spAutoFit/>
              </a:bodyPr>
              <a:lstStyle/>
              <a:p>
                <a:pPr>
                  <a:lnSpc>
                    <a:spcPct val="200000"/>
                  </a:lnSpc>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−2022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𝑢</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20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ℕ</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&gt; 2</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den>
                    </m:f>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00800" y="3464109"/>
                <a:ext cx="9144000" cy="5838521"/>
              </a:xfrm>
              <a:prstGeom prst="rect">
                <a:avLst/>
              </a:prstGeom>
              <a:blipFill>
                <a:blip r:embed="rId8"/>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107012276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4075">
            <a:off x="15932557" y="65770"/>
            <a:ext cx="1524000" cy="1372231"/>
          </a:xfrm>
          <a:prstGeom prst="rect">
            <a:avLst/>
          </a:prstGeom>
        </p:spPr>
      </p:pic>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49800" y="9334500"/>
            <a:ext cx="1039529" cy="1246729"/>
          </a:xfrm>
          <a:prstGeom prst="rect">
            <a:avLst/>
          </a:prstGeom>
        </p:spPr>
      </p:pic>
      <p:sp>
        <p:nvSpPr>
          <p:cNvPr id="11" name="Oval Callout 10"/>
          <p:cNvSpPr/>
          <p:nvPr/>
        </p:nvSpPr>
        <p:spPr>
          <a:xfrm>
            <a:off x="1143000" y="658642"/>
            <a:ext cx="1632284"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6" name="Rectangle 5"/>
          <p:cNvSpPr/>
          <p:nvPr/>
        </p:nvSpPr>
        <p:spPr>
          <a:xfrm>
            <a:off x="685800" y="2411248"/>
            <a:ext cx="17221200" cy="5170646"/>
          </a:xfrm>
          <a:prstGeom prst="rect">
            <a:avLst/>
          </a:prstGeom>
        </p:spPr>
        <p:txBody>
          <a:bodyPr wrap="square">
            <a:spAutoFit/>
          </a:bodyPr>
          <a:lstStyle/>
          <a:p>
            <a:pPr marL="30480" marR="30480">
              <a:lnSpc>
                <a:spcPct val="150000"/>
              </a:lnSpc>
              <a:spcAft>
                <a:spcPts val="1200"/>
              </a:spcAft>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tấn</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doanh</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nghiệp</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cần</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nSpc>
                <a:spcPct val="150000"/>
              </a:lnSpc>
              <a:spcAft>
                <a:spcPts val="1200"/>
              </a:spcAft>
            </a:pPr>
            <a:endPar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0480" marR="30480">
              <a:lnSpc>
                <a:spcPct val="150000"/>
              </a:lnSpc>
              <a:spcAft>
                <a:spcPts val="1200"/>
              </a:spcAft>
            </a:pP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0480" marR="30480">
              <a:lnSpc>
                <a:spcPct val="150000"/>
              </a:lnSpc>
              <a:spcAft>
                <a:spcPts val="1200"/>
              </a:spcAft>
            </a:pP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Vậy</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cần</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2,27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tấn</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trước</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rang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tấn</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cà</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phê</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5398250" y="3882193"/>
                <a:ext cx="7796300"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 : 88% = 2 . </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100</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88</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11</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2,27 </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398250" y="3882193"/>
                <a:ext cx="7796300" cy="1261307"/>
              </a:xfrm>
              <a:prstGeom prst="rect">
                <a:avLst/>
              </a:prstGeom>
              <a:blipFill>
                <a:blip r:embed="rId18"/>
                <a:stretch>
                  <a:fillRect/>
                </a:stretch>
              </a:blipFill>
            </p:spPr>
            <p:txBody>
              <a:bodyPr/>
              <a:lstStyle/>
              <a:p>
                <a:r>
                  <a:rPr lang="en-US">
                    <a:noFill/>
                  </a:rPr>
                  <a:t> </a:t>
                </a:r>
              </a:p>
            </p:txBody>
          </p:sp>
        </mc:Fallback>
      </mc:AlternateContent>
      <p:sp>
        <p:nvSpPr>
          <p:cNvPr id="8" name="Rectangle 7"/>
          <p:cNvSpPr/>
          <p:nvPr/>
        </p:nvSpPr>
        <p:spPr>
          <a:xfrm>
            <a:off x="13335000" y="4005014"/>
            <a:ext cx="1587934" cy="1015663"/>
          </a:xfrm>
          <a:prstGeom prst="rect">
            <a:avLst/>
          </a:prstGeom>
        </p:spPr>
        <p:txBody>
          <a:bodyPr wrap="none">
            <a:spAutoFit/>
          </a:bodyPr>
          <a:lstStyle/>
          <a:p>
            <a:pPr marL="30480" marR="30480" lvl="0" algn="ctr">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tấn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0500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48221" y="4922192"/>
            <a:ext cx="1981200" cy="1141892"/>
          </a:xfrm>
          <a:prstGeom prst="rect">
            <a:avLst/>
          </a:prstGeom>
        </p:spPr>
      </p:pic>
      <p:sp>
        <p:nvSpPr>
          <p:cNvPr id="13" name="Rectangle 12"/>
          <p:cNvSpPr/>
          <p:nvPr/>
        </p:nvSpPr>
        <p:spPr>
          <a:xfrm>
            <a:off x="533400" y="340689"/>
            <a:ext cx="600196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12. (SGK – </a:t>
            </a:r>
            <a:r>
              <a:rPr kumimoji="0" lang="fr-FR" sz="4000" b="1"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 69)</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02000" y="7214648"/>
            <a:ext cx="2025682" cy="3110452"/>
          </a:xfrm>
          <a:prstGeom prst="rect">
            <a:avLst/>
          </a:prstGeom>
        </p:spPr>
      </p:pic>
      <p:sp>
        <p:nvSpPr>
          <p:cNvPr id="14" name="Oval Callout 13"/>
          <p:cNvSpPr/>
          <p:nvPr/>
        </p:nvSpPr>
        <p:spPr>
          <a:xfrm>
            <a:off x="8247145" y="4003071"/>
            <a:ext cx="1683043" cy="683229"/>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33400" y="1053677"/>
                <a:ext cx="17110535" cy="2629374"/>
              </a:xfrm>
              <a:prstGeom prst="rect">
                <a:avLst/>
              </a:prstGeom>
            </p:spPr>
            <p:txBody>
              <a:bodyPr wrap="square">
                <a:spAutoFit/>
              </a:bodyPr>
              <a:lstStyle/>
              <a:p>
                <a:pPr marL="30480" marR="30480" algn="just">
                  <a:lnSpc>
                    <a:spcPct val="150000"/>
                  </a:lnSpc>
                  <a:spcAft>
                    <a:spcPts val="1200"/>
                  </a:spcAft>
                </a:pP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Một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công</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ty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sau</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khi</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tăng</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50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nghìn</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mỗi</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sản</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phẩm</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so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với</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ban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đầu</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x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nghìn</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với</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x &lt; 60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thì</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doanh</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thu</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+ 50</m:t>
                    </m:r>
                    <m: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+ 15 000</m:t>
                    </m:r>
                  </m:oMath>
                </a14:m>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nghìn</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đồng</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sản</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phẩm</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mà</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công</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ty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đã</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bán</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theo</a:t>
                </a:r>
                <a:r>
                  <a:rPr lang="en-US" sz="3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x.</a:t>
                </a:r>
                <a:endParaRPr lang="en-US" sz="3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3400" y="1053677"/>
                <a:ext cx="17110535" cy="2629374"/>
              </a:xfrm>
              <a:prstGeom prst="rect">
                <a:avLst/>
              </a:prstGeom>
              <a:blipFill>
                <a:blip r:embed="rId35"/>
                <a:stretch>
                  <a:fillRect l="-998" r="-998" b="-7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3400" y="4770658"/>
                <a:ext cx="17373600" cy="5249642"/>
              </a:xfrm>
              <a:prstGeom prst="rect">
                <a:avLst/>
              </a:prstGeom>
            </p:spPr>
            <p:txBody>
              <a:bodyPr wrap="square">
                <a:spAutoFit/>
              </a:bodyPr>
              <a:lstStyle/>
              <a:p>
                <a:pPr marL="30480" marR="30480">
                  <a:lnSpc>
                    <a:spcPct val="150000"/>
                  </a:lnSpc>
                </a:pPr>
                <a:r>
                  <a:rPr lang="en-US" sz="3800" dirty="0">
                    <a:solidFill>
                      <a:schemeClr val="bg1"/>
                    </a:solidFill>
                    <a:latin typeface="Arial" panose="020B0604020202020204" pitchFamily="34" charset="0"/>
                    <a:ea typeface="Times New Roman" panose="02020603050405020304" pitchFamily="18" charset="0"/>
                  </a:rPr>
                  <a:t>Giá </a:t>
                </a:r>
                <a:r>
                  <a:rPr lang="en-US" sz="3800" dirty="0" err="1">
                    <a:solidFill>
                      <a:schemeClr val="bg1"/>
                    </a:solidFill>
                    <a:latin typeface="Arial" panose="020B0604020202020204" pitchFamily="34" charset="0"/>
                    <a:ea typeface="Times New Roman" panose="02020603050405020304" pitchFamily="18" charset="0"/>
                  </a:rPr>
                  <a:t>của</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mỗi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sản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phẩm</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sau</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khi</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tăng</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giá</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là</a:t>
                </a:r>
                <a:r>
                  <a:rPr lang="en-US" sz="3800" dirty="0">
                    <a:solidFill>
                      <a:schemeClr val="bg1"/>
                    </a:solidFill>
                    <a:latin typeface="Arial" panose="020B0604020202020204" pitchFamily="34" charset="0"/>
                    <a:ea typeface="Times New Roman" panose="02020603050405020304" pitchFamily="18" charset="0"/>
                  </a:rPr>
                  <a:t> x + 50 (</a:t>
                </a:r>
                <a:r>
                  <a:rPr lang="en-US" sz="3800" dirty="0" err="1">
                    <a:solidFill>
                      <a:schemeClr val="bg1"/>
                    </a:solidFill>
                    <a:latin typeface="Arial" panose="020B0604020202020204" pitchFamily="34" charset="0"/>
                    <a:ea typeface="Times New Roman" panose="02020603050405020304" pitchFamily="18" charset="0"/>
                  </a:rPr>
                  <a:t>nghìn</a:t>
                </a:r>
                <a:r>
                  <a:rPr lang="en-US" sz="3800" dirty="0">
                    <a:solidFill>
                      <a:schemeClr val="bg1"/>
                    </a:solidFill>
                    <a:latin typeface="Arial" panose="020B0604020202020204" pitchFamily="34" charset="0"/>
                    <a:ea typeface="Times New Roman" panose="02020603050405020304" pitchFamily="18" charset="0"/>
                  </a:rPr>
                  <a:t> </a:t>
                </a:r>
                <a:r>
                  <a:rPr lang="en-US" sz="3800" dirty="0" err="1">
                    <a:solidFill>
                      <a:schemeClr val="bg1"/>
                    </a:solidFill>
                    <a:latin typeface="Arial" panose="020B0604020202020204" pitchFamily="34" charset="0"/>
                    <a:ea typeface="Times New Roman" panose="02020603050405020304" pitchFamily="18" charset="0"/>
                  </a:rPr>
                  <a:t>đồng</a:t>
                </a:r>
                <a:r>
                  <a:rPr lang="en-US" sz="3800" dirty="0">
                    <a:solidFill>
                      <a:schemeClr val="bg1"/>
                    </a:solidFill>
                    <a:latin typeface="Arial" panose="020B0604020202020204" pitchFamily="34" charset="0"/>
                    <a:ea typeface="Times New Roman" panose="02020603050405020304" pitchFamily="18" charset="0"/>
                  </a:rPr>
                  <a:t>).</a:t>
                </a:r>
                <a:endParaRPr lang="en-US" sz="38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pPr>
                <a:r>
                  <a:rPr lang="en-US" sz="3800" dirty="0" err="1">
                    <a:solidFill>
                      <a:schemeClr val="bg1"/>
                    </a:solidFill>
                    <a:effectLst/>
                    <a:latin typeface="Arial" panose="020B0604020202020204" pitchFamily="34" charset="0"/>
                    <a:ea typeface="Times New Roman" panose="02020603050405020304" pitchFamily="18" charset="0"/>
                  </a:rPr>
                  <a:t>Khi</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đó</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số</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sản</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phẩm</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đã</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bán</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được</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bằng</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thương</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trong</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phép</a:t>
                </a:r>
                <a:r>
                  <a:rPr lang="en-US" sz="3800" dirty="0">
                    <a:solidFill>
                      <a:schemeClr val="bg1"/>
                    </a:solidFill>
                    <a:effectLst/>
                    <a:latin typeface="Arial" panose="020B0604020202020204" pitchFamily="34" charset="0"/>
                    <a:ea typeface="Times New Roman" panose="02020603050405020304" pitchFamily="18" charset="0"/>
                  </a:rPr>
                  <a:t> chia</a:t>
                </a:r>
              </a:p>
              <a:p>
                <a:pPr marL="30480" marR="30480">
                  <a:lnSpc>
                    <a:spcPct val="150000"/>
                  </a:lnSpc>
                </a:pPr>
                <a:r>
                  <a:rPr lang="en-US" sz="3800" dirty="0">
                    <a:solidFill>
                      <a:schemeClr val="bg1"/>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+ 50</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+ 15 000</m:t>
                    </m:r>
                  </m:oMath>
                </a14:m>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cho</a:t>
                </a:r>
                <a:r>
                  <a:rPr lang="en-US" sz="3800" dirty="0">
                    <a:solidFill>
                      <a:schemeClr val="bg1"/>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+ 50</m:t>
                    </m:r>
                  </m:oMath>
                </a14:m>
                <a:endParaRPr lang="en-US" sz="38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pPr>
                <a:r>
                  <a:rPr lang="en-US" sz="3800" dirty="0" err="1">
                    <a:solidFill>
                      <a:schemeClr val="bg1"/>
                    </a:solidFill>
                    <a:effectLst/>
                    <a:latin typeface="Arial" panose="020B0604020202020204" pitchFamily="34" charset="0"/>
                    <a:ea typeface="Times New Roman" panose="02020603050405020304" pitchFamily="18" charset="0"/>
                  </a:rPr>
                  <a:t>Thực</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hiện</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phép</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tính</a:t>
                </a:r>
                <a:r>
                  <a:rPr lang="en-US" sz="3800" dirty="0">
                    <a:solidFill>
                      <a:schemeClr val="bg1"/>
                    </a:solidFill>
                    <a:effectLst/>
                    <a:latin typeface="Arial" panose="020B0604020202020204" pitchFamily="34" charset="0"/>
                    <a:ea typeface="Times New Roman" panose="02020603050405020304" pitchFamily="18" charset="0"/>
                  </a:rPr>
                  <a:t> ta </a:t>
                </a:r>
                <a:r>
                  <a:rPr lang="en-US" sz="3800" dirty="0" err="1">
                    <a:solidFill>
                      <a:schemeClr val="bg1"/>
                    </a:solidFill>
                    <a:effectLst/>
                    <a:latin typeface="Arial" panose="020B0604020202020204" pitchFamily="34" charset="0"/>
                    <a:ea typeface="Times New Roman" panose="02020603050405020304" pitchFamily="18" charset="0"/>
                  </a:rPr>
                  <a:t>được</a:t>
                </a:r>
                <a:r>
                  <a:rPr lang="en-US" sz="3800" dirty="0">
                    <a:solidFill>
                      <a:schemeClr val="bg1"/>
                    </a:solidFill>
                    <a:effectLst/>
                    <a:latin typeface="Arial" panose="020B0604020202020204" pitchFamily="34" charset="0"/>
                    <a:ea typeface="Times New Roman" panose="02020603050405020304" pitchFamily="18" charset="0"/>
                  </a:rPr>
                  <a:t>:</a:t>
                </a:r>
                <a:endParaRPr lang="en-US" sz="38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pPr>
                <a14:m>
                  <m:oMathPara xmlns:m="http://schemas.openxmlformats.org/officeDocument/2006/math">
                    <m:oMathParaPr>
                      <m:jc m:val="centerGroup"/>
                    </m:oMathParaPr>
                    <m:oMath xmlns:m="http://schemas.openxmlformats.org/officeDocument/2006/math">
                      <m:d>
                        <m:d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+ 50</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+ 15 000</m:t>
                          </m:r>
                        </m:e>
                      </m:d>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+ 50</m:t>
                          </m:r>
                        </m:e>
                      </m:d>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=−5</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+300</m:t>
                      </m:r>
                    </m:oMath>
                  </m:oMathPara>
                </a14:m>
                <a:endParaRPr lang="en-US" sz="3800" dirty="0">
                  <a:solidFill>
                    <a:schemeClr val="bg1"/>
                  </a:solidFill>
                  <a:effectLst/>
                  <a:latin typeface="Times New Roman" panose="02020603050405020304" pitchFamily="18" charset="0"/>
                  <a:ea typeface="Times New Roman" panose="02020603050405020304" pitchFamily="18" charset="0"/>
                </a:endParaRPr>
              </a:p>
              <a:p>
                <a:pPr marL="30480" marR="30480">
                  <a:lnSpc>
                    <a:spcPct val="150000"/>
                  </a:lnSpc>
                </a:pPr>
                <a:r>
                  <a:rPr lang="en-US" sz="3800" dirty="0" err="1">
                    <a:solidFill>
                      <a:schemeClr val="bg1"/>
                    </a:solidFill>
                    <a:effectLst/>
                    <a:latin typeface="Arial" panose="020B0604020202020204" pitchFamily="34" charset="0"/>
                    <a:ea typeface="Times New Roman" panose="02020603050405020304" pitchFamily="18" charset="0"/>
                  </a:rPr>
                  <a:t>Vậy</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công</a:t>
                </a:r>
                <a:r>
                  <a:rPr lang="en-US" sz="3800" dirty="0">
                    <a:solidFill>
                      <a:schemeClr val="bg1"/>
                    </a:solidFill>
                    <a:effectLst/>
                    <a:latin typeface="Arial" panose="020B0604020202020204" pitchFamily="34" charset="0"/>
                    <a:ea typeface="Times New Roman" panose="02020603050405020304" pitchFamily="18" charset="0"/>
                  </a:rPr>
                  <a:t> ty </a:t>
                </a:r>
                <a:r>
                  <a:rPr lang="en-US" sz="3800" dirty="0" err="1">
                    <a:solidFill>
                      <a:schemeClr val="bg1"/>
                    </a:solidFill>
                    <a:effectLst/>
                    <a:latin typeface="Arial" panose="020B0604020202020204" pitchFamily="34" charset="0"/>
                    <a:ea typeface="Times New Roman" panose="02020603050405020304" pitchFamily="18" charset="0"/>
                  </a:rPr>
                  <a:t>đã</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bán</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được</a:t>
                </a:r>
                <a:r>
                  <a:rPr lang="en-US" sz="3800" dirty="0">
                    <a:solidFill>
                      <a:schemeClr val="bg1"/>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−5</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sản</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phẩm</a:t>
                </a:r>
                <a:r>
                  <a:rPr lang="en-US" sz="3800" dirty="0">
                    <a:solidFill>
                      <a:schemeClr val="bg1"/>
                    </a:solidFill>
                    <a:effectLst/>
                    <a:latin typeface="Arial" panose="020B0604020202020204" pitchFamily="34" charset="0"/>
                    <a:ea typeface="Times New Roman" panose="02020603050405020304" pitchFamily="18" charset="0"/>
                  </a:rPr>
                  <a:t> </a:t>
                </a:r>
                <a:r>
                  <a:rPr lang="en-US" sz="3800" dirty="0" err="1">
                    <a:solidFill>
                      <a:schemeClr val="bg1"/>
                    </a:solidFill>
                    <a:effectLst/>
                    <a:latin typeface="Arial" panose="020B0604020202020204" pitchFamily="34" charset="0"/>
                    <a:ea typeface="Times New Roman" panose="02020603050405020304" pitchFamily="18" charset="0"/>
                  </a:rPr>
                  <a:t>với</a:t>
                </a:r>
                <a:r>
                  <a:rPr lang="en-US" sz="3800" dirty="0">
                    <a:solidFill>
                      <a:schemeClr val="bg1"/>
                    </a:solidFill>
                    <a:effectLst/>
                    <a:latin typeface="Arial" panose="020B0604020202020204" pitchFamily="34" charset="0"/>
                    <a:ea typeface="Times New Roman" panose="02020603050405020304" pitchFamily="18" charset="0"/>
                  </a:rPr>
                  <a:t> x &lt; 60.</a:t>
                </a:r>
                <a:endParaRPr lang="en-US" sz="3800" dirty="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33400" y="4770658"/>
                <a:ext cx="17373600" cy="5249642"/>
              </a:xfrm>
              <a:prstGeom prst="rect">
                <a:avLst/>
              </a:prstGeom>
              <a:blipFill>
                <a:blip r:embed="rId36"/>
                <a:stretch>
                  <a:fillRect l="-982" b="-3600"/>
                </a:stretch>
              </a:blipFill>
            </p:spPr>
            <p:txBody>
              <a:bodyPr/>
              <a:lstStyle/>
              <a:p>
                <a:r>
                  <a:rPr lang="en-US">
                    <a:noFill/>
                  </a:rPr>
                  <a:t> </a:t>
                </a:r>
              </a:p>
            </p:txBody>
          </p:sp>
        </mc:Fallback>
      </mc:AlternateContent>
    </p:spTree>
    <p:extLst>
      <p:ext uri="{BB962C8B-B14F-4D97-AF65-F5344CB8AC3E}">
        <p14:creationId xmlns:p14="http://schemas.microsoft.com/office/powerpoint/2010/main" val="125317032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up)">
                                      <p:cBhvr>
                                        <p:cTn id="25" dur="500"/>
                                        <p:tgtEl>
                                          <p:spTgt spid="7">
                                            <p:txEl>
                                              <p:pRg st="1" end="1"/>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up)">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down)">
                                      <p:cBhvr>
                                        <p:cTn id="4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735215">
            <a:off x="16593985" y="9254882"/>
            <a:ext cx="2740315" cy="1579418"/>
          </a:xfrm>
          <a:prstGeom prst="rect">
            <a:avLst/>
          </a:prstGeom>
        </p:spPr>
      </p:pic>
      <p:sp>
        <p:nvSpPr>
          <p:cNvPr id="17" name="Rectangle 16"/>
          <p:cNvSpPr/>
          <p:nvPr/>
        </p:nvSpPr>
        <p:spPr>
          <a:xfrm>
            <a:off x="6248400" y="549414"/>
            <a:ext cx="600196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13. (SGK –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69)</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609600" y="1420922"/>
                <a:ext cx="16991786" cy="8294578"/>
              </a:xfrm>
              <a:prstGeom prst="rect">
                <a:avLst/>
              </a:prstGeom>
            </p:spPr>
            <p:txBody>
              <a:bodyPr wrap="square">
                <a:spAutoFit/>
              </a:bodyPr>
              <a:lstStyle/>
              <a:p>
                <a:pPr marL="30480" marR="30480" algn="just">
                  <a:lnSpc>
                    <a:spcPct val="150000"/>
                  </a:lnSpc>
                  <a:spcAft>
                    <a:spcPts val="1200"/>
                  </a:spcAft>
                </a:pP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công</a:t>
                </a:r>
                <a:r>
                  <a:rPr lang="en-US" sz="3800" dirty="0">
                    <a:solidFill>
                      <a:srgbClr val="000000"/>
                    </a:solidFill>
                    <a:latin typeface="Arial" panose="020B0604020202020204" pitchFamily="34" charset="0"/>
                    <a:ea typeface="Times New Roman" panose="02020603050405020304" pitchFamily="18" charset="0"/>
                  </a:rPr>
                  <a:t> ty du </a:t>
                </a:r>
                <a:r>
                  <a:rPr lang="en-US" sz="3800" dirty="0" err="1">
                    <a:solidFill>
                      <a:srgbClr val="000000"/>
                    </a:solidFill>
                    <a:latin typeface="Arial" panose="020B0604020202020204" pitchFamily="34" charset="0"/>
                    <a:ea typeface="Times New Roman" panose="02020603050405020304" pitchFamily="18" charset="0"/>
                  </a:rPr>
                  <a:t>lịch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dự</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dùng</a:t>
                </a:r>
                <a:r>
                  <a:rPr lang="en-US" sz="3800" dirty="0">
                    <a:solidFill>
                      <a:srgbClr val="000000"/>
                    </a:solidFill>
                    <a:latin typeface="Arial" panose="020B0604020202020204" pitchFamily="34" charset="0"/>
                    <a:ea typeface="Times New Roman" panose="02020603050405020304" pitchFamily="18" charset="0"/>
                  </a:rPr>
                  <a:t> 2 </a:t>
                </a:r>
                <a:r>
                  <a:rPr lang="en-US" sz="3800" dirty="0" err="1">
                    <a:solidFill>
                      <a:srgbClr val="000000"/>
                    </a:solidFill>
                    <a:latin typeface="Arial" panose="020B0604020202020204" pitchFamily="34" charset="0"/>
                    <a:ea typeface="Times New Roman" panose="02020603050405020304" pitchFamily="18" charset="0"/>
                  </a:rPr>
                  <a:t>xe</a:t>
                </a:r>
                <a:r>
                  <a:rPr lang="en-US" sz="3800" dirty="0">
                    <a:solidFill>
                      <a:srgbClr val="000000"/>
                    </a:solidFill>
                    <a:latin typeface="Arial" panose="020B0604020202020204" pitchFamily="34" charset="0"/>
                    <a:ea typeface="Times New Roman" panose="02020603050405020304" pitchFamily="18" charset="0"/>
                  </a:rPr>
                  <a:t> ô </a:t>
                </a:r>
                <a:r>
                  <a:rPr lang="en-US" sz="3800" dirty="0" err="1">
                    <a:solidFill>
                      <a:srgbClr val="000000"/>
                    </a:solidFill>
                    <a:latin typeface="Arial" panose="020B0604020202020204" pitchFamily="34" charset="0"/>
                    <a:ea typeface="Times New Roman" panose="02020603050405020304" pitchFamily="18" charset="0"/>
                  </a:rPr>
                  <a:t>tô</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để</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chở</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khách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tham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xe</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chở</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tối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đa</a:t>
                </a:r>
                <a:r>
                  <a:rPr lang="en-US" sz="3800" dirty="0">
                    <a:solidFill>
                      <a:srgbClr val="000000"/>
                    </a:solidFill>
                    <a:latin typeface="Arial" panose="020B0604020202020204" pitchFamily="34" charset="0"/>
                    <a:ea typeface="Times New Roman" panose="02020603050405020304" pitchFamily="18" charset="0"/>
                  </a:rPr>
                  <a:t> 35 </a:t>
                </a:r>
                <a:r>
                  <a:rPr lang="en-US" sz="3800" dirty="0" err="1">
                    <a:solidFill>
                      <a:srgbClr val="000000"/>
                    </a:solidFill>
                    <a:latin typeface="Arial" panose="020B0604020202020204" pitchFamily="34" charset="0"/>
                    <a:ea typeface="Times New Roman" panose="02020603050405020304" pitchFamily="18" charset="0"/>
                  </a:rPr>
                  <a:t>khách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mức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chuyến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900 </a:t>
                </a:r>
                <a:r>
                  <a:rPr lang="en-US" sz="3800" dirty="0" err="1">
                    <a:solidFill>
                      <a:srgbClr val="000000"/>
                    </a:solidFill>
                    <a:latin typeface="Arial" panose="020B0604020202020204" pitchFamily="34" charset="0"/>
                    <a:ea typeface="Times New Roman" panose="02020603050405020304" pitchFamily="18" charset="0"/>
                  </a:rPr>
                  <a:t>nghìn</a:t>
                </a:r>
                <a:r>
                  <a:rPr lang="en-US" sz="3800" dirty="0">
                    <a:solidFill>
                      <a:srgbClr val="000000"/>
                    </a:solidFill>
                    <a:latin typeface="Arial" panose="020B0604020202020204" pitchFamily="34" charset="0"/>
                    <a:ea typeface="Times New Roman" panose="02020603050405020304" pitchFamily="18" charset="0"/>
                  </a:rPr>
                  <a:t>/</a:t>
                </a:r>
                <a:r>
                  <a:rPr lang="en-US" sz="3800" dirty="0" err="1">
                    <a:solidFill>
                      <a:srgbClr val="000000"/>
                    </a:solidFill>
                    <a:latin typeface="Arial" panose="020B0604020202020204" pitchFamily="34" charset="0"/>
                    <a:ea typeface="Times New Roman" panose="02020603050405020304" pitchFamily="18" charset="0"/>
                  </a:rPr>
                  <a:t>người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50 </a:t>
                </a:r>
                <a:r>
                  <a:rPr lang="en-US" sz="3800" dirty="0" err="1">
                    <a:solidFill>
                      <a:srgbClr val="000000"/>
                    </a:solidFill>
                    <a:latin typeface="Arial" panose="020B0604020202020204" pitchFamily="34" charset="0"/>
                    <a:ea typeface="Times New Roman" panose="02020603050405020304" pitchFamily="18" charset="0"/>
                  </a:rPr>
                  <a:t>người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đăng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kí</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tham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Công</a:t>
                </a:r>
                <a:r>
                  <a:rPr lang="en-US" sz="3800" dirty="0">
                    <a:solidFill>
                      <a:srgbClr val="000000"/>
                    </a:solidFill>
                    <a:latin typeface="Arial" panose="020B0604020202020204" pitchFamily="34" charset="0"/>
                    <a:ea typeface="Times New Roman" panose="02020603050405020304" pitchFamily="18" charset="0"/>
                  </a:rPr>
                  <a:t> ty </a:t>
                </a:r>
                <a:r>
                  <a:rPr lang="en-US" sz="3800" dirty="0" err="1">
                    <a:solidFill>
                      <a:srgbClr val="000000"/>
                    </a:solidFill>
                    <a:latin typeface="Arial" panose="020B0604020202020204" pitchFamily="34" charset="0"/>
                    <a:ea typeface="Times New Roman" panose="02020603050405020304" pitchFamily="18" charset="0"/>
                  </a:rPr>
                  <a:t>đặt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sách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khuyến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mãi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như</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Sẽ</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giảm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cho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người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đoàn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tham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10 </a:t>
                </a:r>
                <a:r>
                  <a:rPr lang="en-US" sz="3800" dirty="0" err="1">
                    <a:solidFill>
                      <a:srgbClr val="000000"/>
                    </a:solidFill>
                    <a:latin typeface="Arial" panose="020B0604020202020204" pitchFamily="34" charset="0"/>
                    <a:ea typeface="Times New Roman" panose="02020603050405020304" pitchFamily="18" charset="0"/>
                  </a:rPr>
                  <a:t>nghìn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đồng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thêm</a:t>
                </a:r>
                <a:r>
                  <a:rPr lang="en-US" sz="3800" dirty="0">
                    <a:solidFill>
                      <a:srgbClr val="000000"/>
                    </a:solidFill>
                    <a:latin typeface="Arial" panose="020B0604020202020204" pitchFamily="34" charset="0"/>
                    <a:ea typeface="Times New Roman" panose="02020603050405020304" pitchFamily="18" charset="0"/>
                  </a:rPr>
                  <a:t> 1 </a:t>
                </a:r>
                <a:r>
                  <a:rPr lang="en-US" sz="3800" dirty="0" err="1">
                    <a:solidFill>
                      <a:srgbClr val="000000"/>
                    </a:solidFill>
                    <a:latin typeface="Arial" panose="020B0604020202020204" pitchFamily="34" charset="0"/>
                    <a:ea typeface="Times New Roman" panose="02020603050405020304" pitchFamily="18" charset="0"/>
                  </a:rPr>
                  <a:t>khách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tham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quan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ngoài</a:t>
                </a:r>
                <a:r>
                  <a:rPr lang="en-US" sz="3800" dirty="0">
                    <a:solidFill>
                      <a:srgbClr val="000000"/>
                    </a:solidFill>
                    <a:latin typeface="Arial" panose="020B0604020202020204" pitchFamily="34" charset="0"/>
                    <a:ea typeface="Times New Roman" panose="02020603050405020304" pitchFamily="18" charset="0"/>
                  </a:rPr>
                  <a:t> 50 </a:t>
                </a:r>
                <a:r>
                  <a:rPr lang="en-US" sz="3800" dirty="0" err="1">
                    <a:solidFill>
                      <a:srgbClr val="000000"/>
                    </a:solidFill>
                    <a:latin typeface="Arial" panose="020B0604020202020204" pitchFamily="34" charset="0"/>
                    <a:ea typeface="Times New Roman" panose="02020603050405020304" pitchFamily="18" charset="0"/>
                  </a:rPr>
                  <a:t>khách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rPr>
                  <a:t>a) </a:t>
                </a:r>
                <a:r>
                  <a:rPr lang="en-US" sz="3800" dirty="0" err="1">
                    <a:solidFill>
                      <a:srgbClr val="000000"/>
                    </a:solidFill>
                    <a:effectLst/>
                    <a:latin typeface="Arial" panose="020B0604020202020204" pitchFamily="34" charset="0"/>
                    <a:ea typeface="Times New Roman" panose="02020603050405020304" pitchFamily="18" charset="0"/>
                  </a:rPr>
                  <a:t>Giả</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sử</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khách</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tham</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quan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thêm</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là</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20</m:t>
                        </m:r>
                      </m:e>
                    </m: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Tính</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tiền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mà</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công</a:t>
                </a:r>
                <a:r>
                  <a:rPr lang="en-US" sz="3800" dirty="0">
                    <a:solidFill>
                      <a:srgbClr val="000000"/>
                    </a:solidFill>
                    <a:effectLst/>
                    <a:latin typeface="Arial" panose="020B0604020202020204" pitchFamily="34" charset="0"/>
                    <a:ea typeface="Times New Roman" panose="02020603050405020304" pitchFamily="18" charset="0"/>
                  </a:rPr>
                  <a:t> ty </a:t>
                </a:r>
                <a:r>
                  <a:rPr lang="en-US" sz="3800" dirty="0" err="1">
                    <a:solidFill>
                      <a:srgbClr val="000000"/>
                    </a:solidFill>
                    <a:effectLst/>
                    <a:latin typeface="Arial" panose="020B0604020202020204" pitchFamily="34" charset="0"/>
                    <a:ea typeface="Times New Roman" panose="02020603050405020304" pitchFamily="18" charset="0"/>
                  </a:rPr>
                  <a:t>thu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được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theo</a:t>
                </a:r>
                <a:r>
                  <a:rPr lang="en-US" sz="3800" dirty="0">
                    <a:solidFill>
                      <a:srgbClr val="000000"/>
                    </a:solidFill>
                    <a:effectLst/>
                    <a:latin typeface="Arial" panose="020B0604020202020204" pitchFamily="34" charset="0"/>
                    <a:ea typeface="Times New Roman" panose="02020603050405020304" pitchFamily="18" charset="0"/>
                  </a:rPr>
                  <a:t> x.</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rPr>
                  <a:t>b) </a:t>
                </a:r>
                <a:r>
                  <a:rPr lang="en-US" sz="3800" dirty="0" err="1">
                    <a:solidFill>
                      <a:srgbClr val="000000"/>
                    </a:solidFill>
                    <a:effectLst/>
                    <a:latin typeface="Arial" panose="020B0604020202020204" pitchFamily="34" charset="0"/>
                    <a:ea typeface="Times New Roman" panose="02020603050405020304" pitchFamily="18" charset="0"/>
                  </a:rPr>
                  <a:t>Nếu</a:t>
                </a:r>
                <a:r>
                  <a:rPr lang="en-US" sz="3800" dirty="0">
                    <a:solidFill>
                      <a:srgbClr val="000000"/>
                    </a:solidFill>
                    <a:effectLst/>
                    <a:latin typeface="Arial" panose="020B0604020202020204" pitchFamily="34" charset="0"/>
                    <a:ea typeface="Times New Roman" panose="02020603050405020304" pitchFamily="18" charset="0"/>
                  </a:rPr>
                  <a:t> 2 </a:t>
                </a:r>
                <a:r>
                  <a:rPr lang="en-US" sz="3800" dirty="0" err="1">
                    <a:solidFill>
                      <a:srgbClr val="000000"/>
                    </a:solidFill>
                    <a:effectLst/>
                    <a:latin typeface="Arial" panose="020B0604020202020204" pitchFamily="34" charset="0"/>
                    <a:ea typeface="Times New Roman" panose="02020603050405020304" pitchFamily="18" charset="0"/>
                  </a:rPr>
                  <a:t>xe</a:t>
                </a:r>
                <a:r>
                  <a:rPr lang="en-US" sz="3800" dirty="0">
                    <a:solidFill>
                      <a:srgbClr val="000000"/>
                    </a:solidFill>
                    <a:effectLst/>
                    <a:latin typeface="Arial" panose="020B0604020202020204" pitchFamily="34" charset="0"/>
                    <a:ea typeface="Times New Roman" panose="02020603050405020304" pitchFamily="18" charset="0"/>
                  </a:rPr>
                  <a:t> ô </a:t>
                </a:r>
                <a:r>
                  <a:rPr lang="en-US" sz="3800" dirty="0" err="1">
                    <a:solidFill>
                      <a:srgbClr val="000000"/>
                    </a:solidFill>
                    <a:effectLst/>
                    <a:latin typeface="Arial" panose="020B0604020202020204" pitchFamily="34" charset="0"/>
                    <a:ea typeface="Times New Roman" panose="02020603050405020304" pitchFamily="18" charset="0"/>
                  </a:rPr>
                  <a:t>tô</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của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công</a:t>
                </a:r>
                <a:r>
                  <a:rPr lang="en-US" sz="3800" dirty="0">
                    <a:solidFill>
                      <a:srgbClr val="000000"/>
                    </a:solidFill>
                    <a:effectLst/>
                    <a:latin typeface="Arial" panose="020B0604020202020204" pitchFamily="34" charset="0"/>
                    <a:ea typeface="Times New Roman" panose="02020603050405020304" pitchFamily="18" charset="0"/>
                  </a:rPr>
                  <a:t> ty </a:t>
                </a:r>
                <a:r>
                  <a:rPr lang="en-US" sz="3800" dirty="0" err="1">
                    <a:solidFill>
                      <a:srgbClr val="000000"/>
                    </a:solidFill>
                    <a:effectLst/>
                    <a:latin typeface="Arial" panose="020B0604020202020204" pitchFamily="34" charset="0"/>
                    <a:ea typeface="Times New Roman" panose="02020603050405020304" pitchFamily="18" charset="0"/>
                  </a:rPr>
                  <a:t>đều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chở</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tối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khách</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thì</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tiền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công</a:t>
                </a:r>
                <a:r>
                  <a:rPr lang="en-US" sz="3800" dirty="0">
                    <a:solidFill>
                      <a:srgbClr val="000000"/>
                    </a:solidFill>
                    <a:effectLst/>
                    <a:latin typeface="Arial" panose="020B0604020202020204" pitchFamily="34" charset="0"/>
                    <a:ea typeface="Times New Roman" panose="02020603050405020304" pitchFamily="18" charset="0"/>
                  </a:rPr>
                  <a:t> ty </a:t>
                </a:r>
                <a:r>
                  <a:rPr lang="en-US" sz="3800" dirty="0" err="1">
                    <a:solidFill>
                      <a:srgbClr val="000000"/>
                    </a:solidFill>
                    <a:effectLst/>
                    <a:latin typeface="Arial" panose="020B0604020202020204" pitchFamily="34" charset="0"/>
                    <a:ea typeface="Times New Roman" panose="02020603050405020304" pitchFamily="18" charset="0"/>
                  </a:rPr>
                  <a:t>thu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được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tổng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cộng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là</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bao</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nhiêu</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9600" y="1420922"/>
                <a:ext cx="16991786" cy="8294578"/>
              </a:xfrm>
              <a:prstGeom prst="rect">
                <a:avLst/>
              </a:prstGeom>
              <a:blipFill>
                <a:blip r:embed="rId14"/>
                <a:stretch>
                  <a:fillRect l="-1005" r="-1005" b="-735"/>
                </a:stretch>
              </a:blipFill>
            </p:spPr>
            <p:txBody>
              <a:bodyPr/>
              <a:lstStyle/>
              <a:p>
                <a:r>
                  <a:rPr lang="en-US">
                    <a:noFill/>
                  </a:rPr>
                  <a:t> </a:t>
                </a:r>
              </a:p>
            </p:txBody>
          </p:sp>
        </mc:Fallback>
      </mc:AlternateContent>
    </p:spTree>
    <p:extLst>
      <p:ext uri="{BB962C8B-B14F-4D97-AF65-F5344CB8AC3E}">
        <p14:creationId xmlns:p14="http://schemas.microsoft.com/office/powerpoint/2010/main" val="83119894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11" y="-24607"/>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735215">
            <a:off x="16328116" y="8867995"/>
            <a:ext cx="2740315" cy="1579418"/>
          </a:xfrm>
          <a:prstGeom prst="rect">
            <a:avLst/>
          </a:prstGeom>
        </p:spPr>
      </p:pic>
      <p:sp>
        <p:nvSpPr>
          <p:cNvPr id="6" name="Oval Callout 5"/>
          <p:cNvSpPr/>
          <p:nvPr/>
        </p:nvSpPr>
        <p:spPr>
          <a:xfrm>
            <a:off x="8394349" y="342900"/>
            <a:ext cx="1632284" cy="75544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1007637" y="1204228"/>
            <a:ext cx="16975563" cy="9632765"/>
          </a:xfrm>
          <a:prstGeom prst="rect">
            <a:avLst/>
          </a:prstGeom>
        </p:spPr>
        <p:txBody>
          <a:bodyPr wrap="square">
            <a:spAutoFit/>
          </a:bodyPr>
          <a:lstStyle/>
          <a:p>
            <a:pPr marL="30480" marR="30480">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thêm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x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10x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nghìn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900 - 10x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nghìn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x + 50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ty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30480" marR="30480" algn="ctr">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(x + 50)(900 - 10x)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nghìn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xe</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ô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chở</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endPar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pP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35 . 2 = 70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nSpc>
                <a:spcPct val="150000"/>
              </a:lnSpc>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thêm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20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so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50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ban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nSpc>
                <a:spcPct val="150000"/>
              </a:lnSpc>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mỗi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đoàn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giảm</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10 . 20 = 200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nghìn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Do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trả</a:t>
            </a:r>
            <a:r>
              <a:rPr lang="en-US"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đã</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giảm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endParaRPr lang="en-US" sz="3800" dirty="0">
              <a:solidFill>
                <a:srgbClr val="000000"/>
              </a:solidFill>
              <a:latin typeface="Arial" panose="020B0604020202020204" pitchFamily="34" charset="0"/>
              <a:ea typeface="Times New Roman" panose="02020603050405020304" pitchFamily="18" charset="0"/>
            </a:endParaRPr>
          </a:p>
          <a:p>
            <a:pPr algn="ctr">
              <a:lnSpc>
                <a:spcPct val="150000"/>
              </a:lnSpc>
            </a:pPr>
            <a:r>
              <a:rPr lang="en-US" sz="3800" dirty="0">
                <a:solidFill>
                  <a:srgbClr val="000000"/>
                </a:solidFill>
                <a:latin typeface="Arial" panose="020B0604020202020204" pitchFamily="34" charset="0"/>
                <a:ea typeface="Times New Roman" panose="02020603050405020304" pitchFamily="18" charset="0"/>
              </a:rPr>
              <a:t> 900 - 200 = 700 (</a:t>
            </a:r>
            <a:r>
              <a:rPr lang="en-US" sz="3800" dirty="0" err="1">
                <a:solidFill>
                  <a:srgbClr val="000000"/>
                </a:solidFill>
                <a:latin typeface="Arial" panose="020B0604020202020204" pitchFamily="34" charset="0"/>
                <a:ea typeface="Times New Roman" panose="02020603050405020304" pitchFamily="18" charset="0"/>
              </a:rPr>
              <a:t>nghìn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đồng</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a:lnSpc>
                <a:spcPct val="150000"/>
              </a:lnSpc>
            </a:pP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47948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anim calcmode="lin" valueType="num">
                                      <p:cBhvr>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anim calcmode="lin" valueType="num">
                                      <p:cBhvr>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anim calcmode="lin" valueType="num">
                                      <p:cBhvr>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anim calcmode="lin" valueType="num">
                                      <p:cBhvr>
                                        <p:cTn id="5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500"/>
                                        <p:tgtEl>
                                          <p:spTgt spid="2">
                                            <p:txEl>
                                              <p:pRg st="8" end="8"/>
                                            </p:txEl>
                                          </p:spTgt>
                                        </p:tgtEl>
                                      </p:cBhvr>
                                    </p:animEffect>
                                    <p:anim calcmode="lin" valueType="num">
                                      <p:cBhvr>
                                        <p:cTn id="5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2">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Effect transition="in" filter="fade">
                                      <p:cBhvr>
                                        <p:cTn id="61" dur="500"/>
                                        <p:tgtEl>
                                          <p:spTgt spid="2">
                                            <p:txEl>
                                              <p:pRg st="9" end="9"/>
                                            </p:txEl>
                                          </p:spTgt>
                                        </p:tgtEl>
                                      </p:cBhvr>
                                    </p:animEffect>
                                    <p:anim calcmode="lin" valueType="num">
                                      <p:cBhvr>
                                        <p:cTn id="6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86200" y="17907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kern="0" dirty="0">
                <a:solidFill>
                  <a:schemeClr val="bg1"/>
                </a:solidFill>
                <a:latin typeface="Arial" panose="020B0604020202020204" pitchFamily="34" charset="0"/>
              </a:rPr>
              <a:t>HƯỚNG DẪN VỀ NHÀ</a:t>
            </a:r>
            <a:endParaRPr lang="vi-VN" sz="7500"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6226960" y="3638829"/>
            <a:ext cx="5308062" cy="3699159"/>
            <a:chOff x="6344708" y="3791229"/>
            <a:chExt cx="5308062"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344708" y="4189737"/>
              <a:ext cx="5308062" cy="2902141"/>
            </a:xfrm>
            <a:prstGeom prst="rect">
              <a:avLst/>
            </a:prstGeom>
          </p:spPr>
          <p:txBody>
            <a:bodyPr wrap="square">
              <a:spAutoFit/>
            </a:bodyPr>
            <a:lstStyle/>
            <a:p>
              <a:pPr marL="571500" indent="-571500" algn="ctr">
                <a:lnSpc>
                  <a:spcPct val="150000"/>
                </a:lnSpc>
                <a:spcBef>
                  <a:spcPts val="600"/>
                </a:spcBef>
                <a:spcAft>
                  <a:spcPts val="600"/>
                </a:spcAft>
                <a:buClr>
                  <a:srgbClr val="000000"/>
                </a:buClr>
                <a:buFont typeface="Arial" panose="020B0604020202020204" pitchFamily="34" charset="0"/>
                <a:buChar char="•"/>
              </a:pPr>
              <a:r>
                <a:rPr lang="pt-BR" sz="4000" kern="0" dirty="0">
                  <a:latin typeface="Arial"/>
                  <a:ea typeface="Calibri" panose="020F0502020204030204" pitchFamily="34" charset="0"/>
                  <a:cs typeface="Times New Roman" panose="02020603050405020304" pitchFamily="18" charset="0"/>
                  <a:sym typeface="Arial"/>
                </a:rPr>
                <a:t>Hoàn thành cácbài tập trong SBT</a:t>
              </a:r>
            </a:p>
            <a:p>
              <a:pPr marL="571500" indent="-571500" algn="ctr">
                <a:lnSpc>
                  <a:spcPct val="150000"/>
                </a:lnSpc>
                <a:spcBef>
                  <a:spcPts val="600"/>
                </a:spcBef>
                <a:spcAft>
                  <a:spcPts val="600"/>
                </a:spcAft>
                <a:buClr>
                  <a:srgbClr val="000000"/>
                </a:buClr>
                <a:buFont typeface="Arial" panose="020B0604020202020204" pitchFamily="34" charset="0"/>
                <a:buChar char="•"/>
              </a:pPr>
              <a:r>
                <a:rPr lang="pt-BR" sz="4000" kern="0" dirty="0">
                  <a:latin typeface="Arial"/>
                  <a:ea typeface="Calibri" panose="020F0502020204030204" pitchFamily="34" charset="0"/>
                  <a:cs typeface="Times New Roman" panose="02020603050405020304" pitchFamily="18" charset="0"/>
                  <a:sym typeface="Arial"/>
                </a:rPr>
                <a:t>55 – 59 sbt/ 56/ 57. </a:t>
              </a:r>
            </a:p>
          </p:txBody>
        </p:sp>
      </p:grpSp>
      <p:grpSp>
        <p:nvGrpSpPr>
          <p:cNvPr id="25" name="Group 24"/>
          <p:cNvGrpSpPr/>
          <p:nvPr/>
        </p:nvGrpSpPr>
        <p:grpSpPr>
          <a:xfrm>
            <a:off x="12031010" y="3658158"/>
            <a:ext cx="5266390" cy="3699159"/>
            <a:chOff x="804157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8041576" y="5658385"/>
              <a:ext cx="5266390" cy="1839606"/>
            </a:xfrm>
            <a:prstGeom prst="rect">
              <a:avLst/>
            </a:prstGeom>
          </p:spPr>
          <p:txBody>
            <a:bodyPr wrap="square">
              <a:spAutoFit/>
            </a:bodyPr>
            <a:lstStyle/>
            <a:p>
              <a:pPr lvl="0" algn="ctr">
                <a:lnSpc>
                  <a:spcPct val="150000"/>
                </a:lnSpc>
                <a:buClr>
                  <a:srgbClr val="000000"/>
                </a:buClr>
              </a:pPr>
              <a:r>
                <a:rPr lang="en-US" sz="4000" kern="0" dirty="0">
                  <a:solidFill>
                    <a:prstClr val="black"/>
                  </a:solidFill>
                  <a:ea typeface="Calibri" panose="020F0502020204030204" pitchFamily="34" charset="0"/>
                  <a:cs typeface="Arial" panose="020B0604020202020204" pitchFamily="34" charset="0"/>
                  <a:sym typeface="Arial"/>
                </a:rPr>
                <a:t>* </a:t>
              </a:r>
              <a:r>
                <a:rPr lang="vi-VN" sz="4000" kern="0" dirty="0">
                  <a:solidFill>
                    <a:prstClr val="black"/>
                  </a:solidFill>
                  <a:ea typeface="Calibri" panose="020F0502020204030204" pitchFamily="34" charset="0"/>
                  <a:cs typeface="Arial" panose="020B0604020202020204" pitchFamily="34" charset="0"/>
                  <a:sym typeface="Arial"/>
                </a:rPr>
                <a:t>Chuẩn bị</a:t>
              </a:r>
              <a:r>
                <a:rPr lang="en-US" sz="4000" kern="0" dirty="0">
                  <a:solidFill>
                    <a:prstClr val="black"/>
                  </a:solidFill>
                  <a:ea typeface="Calibri" panose="020F0502020204030204" pitchFamily="34" charset="0"/>
                  <a:cs typeface="Arial" panose="020B0604020202020204" pitchFamily="34" charset="0"/>
                  <a:sym typeface="Arial"/>
                </a:rPr>
                <a:t> </a:t>
              </a:r>
              <a:r>
                <a:rPr lang="en-US" sz="4000" kern="0" dirty="0" err="1">
                  <a:solidFill>
                    <a:prstClr val="black"/>
                  </a:solidFill>
                  <a:ea typeface="Calibri" panose="020F0502020204030204" pitchFamily="34" charset="0"/>
                  <a:cs typeface="Arial" panose="020B0604020202020204" pitchFamily="34" charset="0"/>
                  <a:sym typeface="Arial"/>
                </a:rPr>
                <a:t>Ôn</a:t>
              </a:r>
              <a:r>
                <a:rPr lang="en-US" sz="4000" kern="0" dirty="0">
                  <a:solidFill>
                    <a:prstClr val="black"/>
                  </a:solidFill>
                  <a:ea typeface="Calibri" panose="020F0502020204030204" pitchFamily="34" charset="0"/>
                  <a:cs typeface="Arial" panose="020B0604020202020204" pitchFamily="34" charset="0"/>
                  <a:sym typeface="Arial"/>
                </a:rPr>
                <a:t> </a:t>
              </a:r>
              <a:r>
                <a:rPr lang="en-US" sz="4000" kern="0" dirty="0" err="1">
                  <a:solidFill>
                    <a:prstClr val="black"/>
                  </a:solidFill>
                  <a:ea typeface="Calibri" panose="020F0502020204030204" pitchFamily="34" charset="0"/>
                  <a:cs typeface="Arial" panose="020B0604020202020204" pitchFamily="34" charset="0"/>
                  <a:sym typeface="Arial"/>
                </a:rPr>
                <a:t>tập</a:t>
              </a:r>
              <a:r>
                <a:rPr lang="en-US" sz="4000" kern="0" dirty="0">
                  <a:solidFill>
                    <a:prstClr val="black"/>
                  </a:solidFill>
                  <a:ea typeface="Calibri" panose="020F0502020204030204" pitchFamily="34" charset="0"/>
                  <a:cs typeface="Arial" panose="020B0604020202020204" pitchFamily="34" charset="0"/>
                  <a:sym typeface="Arial"/>
                </a:rPr>
                <a:t> </a:t>
              </a:r>
              <a:r>
                <a:rPr lang="en-US" sz="4000" kern="0" dirty="0" err="1">
                  <a:solidFill>
                    <a:prstClr val="black"/>
                  </a:solidFill>
                  <a:ea typeface="Calibri" panose="020F0502020204030204" pitchFamily="34" charset="0"/>
                  <a:cs typeface="Arial" panose="020B0604020202020204" pitchFamily="34" charset="0"/>
                  <a:sym typeface="Arial"/>
                </a:rPr>
                <a:t>học</a:t>
              </a:r>
              <a:r>
                <a:rPr lang="en-US" sz="4000" kern="0" dirty="0">
                  <a:solidFill>
                    <a:prstClr val="black"/>
                  </a:solidFill>
                  <a:ea typeface="Calibri" panose="020F0502020204030204" pitchFamily="34" charset="0"/>
                  <a:cs typeface="Arial" panose="020B0604020202020204" pitchFamily="34" charset="0"/>
                  <a:sym typeface="Arial"/>
                </a:rPr>
                <a:t> </a:t>
              </a:r>
              <a:r>
                <a:rPr lang="en-US" sz="4000" kern="0" dirty="0" err="1">
                  <a:solidFill>
                    <a:prstClr val="black"/>
                  </a:solidFill>
                  <a:ea typeface="Calibri" panose="020F0502020204030204" pitchFamily="34" charset="0"/>
                  <a:cs typeface="Arial" panose="020B0604020202020204" pitchFamily="34" charset="0"/>
                  <a:sym typeface="Arial"/>
                </a:rPr>
                <a:t>kì</a:t>
              </a:r>
              <a:r>
                <a:rPr lang="en-US" sz="4000" kern="0" dirty="0">
                  <a:solidFill>
                    <a:prstClr val="black"/>
                  </a:solidFill>
                  <a:ea typeface="Calibri" panose="020F0502020204030204" pitchFamily="34" charset="0"/>
                  <a:cs typeface="Arial" panose="020B0604020202020204" pitchFamily="34" charset="0"/>
                  <a:sym typeface="Arial"/>
                </a:rPr>
                <a:t> II</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4876800" y="2283683"/>
                <a:ext cx="14325600" cy="931473"/>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b="0" i="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effectLst/>
                            <a:latin typeface="Cambria Math" panose="02040503050406030204" pitchFamily="18" charset="0"/>
                            <a:ea typeface="Calibri" panose="020F0502020204030204" pitchFamily="34" charset="0"/>
                            <a:cs typeface="Arial" panose="020B0604020202020204" pitchFamily="34" charset="0"/>
                          </a:rPr>
                          <m:t>3</m:t>
                        </m:r>
                      </m:sup>
                    </m:sSup>
                    <m:r>
                      <a:rPr lang="en-US" sz="4000" b="0" i="0">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0">
                        <a:effectLst/>
                        <a:latin typeface="Cambria Math" panose="02040503050406030204" pitchFamily="18" charset="0"/>
                        <a:ea typeface="Calibri" panose="020F0502020204030204" pitchFamily="34" charset="0"/>
                        <a:cs typeface="Arial" panose="020B0604020202020204" pitchFamily="34" charset="0"/>
                      </a:rPr>
                      <m:t> + 1)(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0">
                        <a:effectLst/>
                        <a:latin typeface="Cambria Math" panose="02040503050406030204" pitchFamily="18" charset="0"/>
                        <a:ea typeface="Calibri" panose="020F0502020204030204" pitchFamily="34" charset="0"/>
                        <a:cs typeface="Arial" panose="020B0604020202020204" pitchFamily="34" charset="0"/>
                      </a:rPr>
                      <m:t> – 1)</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76800" y="2283683"/>
                <a:ext cx="14325600" cy="931473"/>
              </a:xfrm>
              <a:prstGeom prst="rect">
                <a:avLst/>
              </a:prstGeom>
              <a:blipFill>
                <a:blip r:embed="rId3"/>
                <a:stretch>
                  <a:fillRect l="-1489" b="-25000"/>
                </a:stretch>
              </a:blipFill>
            </p:spPr>
            <p:txBody>
              <a:bodyPr/>
              <a:lstStyle/>
              <a:p>
                <a:r>
                  <a:rPr lang="en-US">
                    <a:noFill/>
                  </a:rPr>
                  <a:t> </a:t>
                </a:r>
              </a:p>
            </p:txBody>
          </p:sp>
        </mc:Fallback>
      </mc:AlternateContent>
      <p:sp>
        <p:nvSpPr>
          <p:cNvPr id="15" name="Oval 14"/>
          <p:cNvSpPr/>
          <p:nvPr/>
        </p:nvSpPr>
        <p:spPr>
          <a:xfrm>
            <a:off x="5657597" y="67437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68400" y="7873909"/>
            <a:ext cx="2819400" cy="23990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892196" y="3691137"/>
                <a:ext cx="9067800" cy="5366469"/>
              </a:xfrm>
              <a:prstGeom prst="rect">
                <a:avLst/>
              </a:prstGeom>
            </p:spPr>
            <p:txBody>
              <a:bodyPr wrap="square">
                <a:spAutoFit/>
              </a:bodyPr>
              <a:lstStyle/>
              <a:p>
                <a:pPr>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4000" b="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r>
                      <a:rPr lang="en-US" sz="4000" b="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r>
                      <a:rPr lang="en-US" sz="4000" b="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b="0" i="1">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892196" y="3691137"/>
                <a:ext cx="9067800" cy="5366469"/>
              </a:xfrm>
              <a:prstGeom prst="rect">
                <a:avLst/>
              </a:prstGeom>
              <a:blipFill>
                <a:blip r:embed="rId8"/>
                <a:stretch>
                  <a:fillRect l="-2421" b="-341"/>
                </a:stretch>
              </a:blipFill>
            </p:spPr>
            <p:txBody>
              <a:bodyPr/>
              <a:lstStyle/>
              <a:p>
                <a:r>
                  <a:rPr lang="en-US">
                    <a:noFill/>
                  </a:rPr>
                  <a:t> </a:t>
                </a:r>
              </a:p>
            </p:txBody>
          </p:sp>
        </mc:Fallback>
      </mc:AlternateContent>
    </p:spTree>
    <p:extLst>
      <p:ext uri="{BB962C8B-B14F-4D97-AF65-F5344CB8AC3E}">
        <p14:creationId xmlns:p14="http://schemas.microsoft.com/office/powerpoint/2010/main" val="302937633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932319" y="1924967"/>
                <a:ext cx="14725653" cy="1938992"/>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4. </a:t>
                </a:r>
                <a:r>
                  <a:rPr lang="en-US"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Tìm đa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sao cho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biết: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9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+ 11</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32319" y="1924967"/>
                <a:ext cx="14725653" cy="1938992"/>
              </a:xfrm>
              <a:prstGeom prst="rect">
                <a:avLst/>
              </a:prstGeom>
              <a:blipFill>
                <a:blip r:embed="rId3"/>
                <a:stretch>
                  <a:fillRect l="-1490"/>
                </a:stretch>
              </a:blipFill>
            </p:spPr>
            <p:txBody>
              <a:bodyPr/>
              <a:lstStyle/>
              <a:p>
                <a:r>
                  <a:rPr lang="en-US">
                    <a:noFill/>
                  </a:rPr>
                  <a:t> </a:t>
                </a:r>
              </a:p>
            </p:txBody>
          </p:sp>
        </mc:Fallback>
      </mc:AlternateContent>
      <p:sp>
        <p:nvSpPr>
          <p:cNvPr id="15" name="Oval 14"/>
          <p:cNvSpPr/>
          <p:nvPr/>
        </p:nvSpPr>
        <p:spPr>
          <a:xfrm>
            <a:off x="3571856" y="4270409"/>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300667" y="7658100"/>
            <a:ext cx="2819400" cy="23990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733800" y="3924300"/>
                <a:ext cx="9144000" cy="5237396"/>
              </a:xfrm>
              <a:prstGeom prst="rect">
                <a:avLst/>
              </a:prstGeom>
            </p:spPr>
            <p:txBody>
              <a:bodyPr>
                <a:spAutoFit/>
              </a:bodyPr>
              <a:lstStyle/>
              <a:p>
                <a:pPr>
                  <a:lnSpc>
                    <a:spcPct val="20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10</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+ 3</m:t>
                    </m:r>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11.</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10</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+ 3</m:t>
                    </m:r>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+ 7.</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+12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 </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+ 11.</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+12</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+3</m:t>
                    </m:r>
                    <m:sSup>
                      <m:sSup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e>
                      <m: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m:t>
                    </m:r>
                    <m:r>
                      <m:rPr>
                        <m:sty m:val="p"/>
                      </m:rP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x</m:t>
                    </m:r>
                    <m:r>
                      <a:rPr lang="en-US" sz="4000" b="0" i="0">
                        <a:solidFill>
                          <a:schemeClr val="tx1"/>
                        </a:solidFill>
                        <a:effectLst/>
                        <a:latin typeface="Cambria Math" panose="02040503050406030204" pitchFamily="18" charset="0"/>
                        <a:ea typeface="Calibri" panose="020F0502020204030204" pitchFamily="34" charset="0"/>
                        <a:cs typeface="Arial" panose="020B0604020202020204" pitchFamily="34" charset="0"/>
                      </a:rPr>
                      <m:t>+ 11.</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33800" y="3924300"/>
                <a:ext cx="9144000" cy="5237396"/>
              </a:xfrm>
              <a:prstGeom prst="rect">
                <a:avLst/>
              </a:prstGeom>
              <a:blipFill>
                <a:blip r:embed="rId8"/>
                <a:stretch>
                  <a:fillRect l="-2400" b="-2095"/>
                </a:stretch>
              </a:blipFill>
            </p:spPr>
            <p:txBody>
              <a:bodyPr/>
              <a:lstStyle/>
              <a:p>
                <a:r>
                  <a:rPr lang="en-US">
                    <a:noFill/>
                  </a:rPr>
                  <a:t> </a:t>
                </a:r>
              </a:p>
            </p:txBody>
          </p:sp>
        </mc:Fallback>
      </mc:AlternateContent>
    </p:spTree>
    <p:extLst>
      <p:ext uri="{BB962C8B-B14F-4D97-AF65-F5344CB8AC3E}">
        <p14:creationId xmlns:p14="http://schemas.microsoft.com/office/powerpoint/2010/main" val="150388448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333498" y="2228164"/>
                <a:ext cx="15544800" cy="1827488"/>
              </a:xfrm>
              <a:prstGeom prst="rect">
                <a:avLst/>
              </a:prstGeom>
            </p:spPr>
            <p:txBody>
              <a:bodyPr wrap="square">
                <a:spAutoFit/>
              </a:bodyPr>
              <a:lstStyle/>
              <a:p>
                <a:pPr marL="30480" marR="30480" algn="just">
                  <a:lnSpc>
                    <a:spcPct val="150000"/>
                  </a:lnSpc>
                  <a:spcAft>
                    <a:spcPts val="1200"/>
                  </a:spcAft>
                </a:pPr>
                <a:r>
                  <a:rPr lang="en-US" sz="4000" b="1">
                    <a:latin typeface="Arial" panose="020B0604020202020204" pitchFamily="34" charset="0"/>
                    <a:ea typeface="Times New Roman" panose="02020603050405020304" pitchFamily="18" charset="0"/>
                  </a:rPr>
                  <a:t>Câu 5. </a:t>
                </a:r>
                <a:r>
                  <a:rPr lang="en-US" sz="4000">
                    <a:solidFill>
                      <a:srgbClr val="000000"/>
                    </a:solidFill>
                    <a:effectLst/>
                    <a:latin typeface="Arial" panose="020B0604020202020204" pitchFamily="34" charset="0"/>
                    <a:ea typeface="Times New Roman" panose="02020603050405020304" pitchFamily="18" charset="0"/>
                  </a:rPr>
                  <a:t>Tìm hệ số a sao cho đa thức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a:solidFill>
                      <a:srgbClr val="000000"/>
                    </a:solidFill>
                    <a:effectLst/>
                    <a:latin typeface="Arial" panose="020B0604020202020204" pitchFamily="34" charset="0"/>
                    <a:ea typeface="Times New Roman" panose="02020603050405020304" pitchFamily="18" charset="0"/>
                  </a:rPr>
                  <a:t>chia hết cho đa thức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𝑀</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36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33498" y="2228164"/>
                <a:ext cx="15544800" cy="1827488"/>
              </a:xfrm>
              <a:prstGeom prst="rect">
                <a:avLst/>
              </a:prstGeom>
              <a:blipFill>
                <a:blip r:embed="rId3"/>
                <a:stretch>
                  <a:fillRect l="-1216" r="-1176" b="-13712"/>
                </a:stretch>
              </a:blipFill>
            </p:spPr>
            <p:txBody>
              <a:bodyPr/>
              <a:lstStyle/>
              <a:p>
                <a:r>
                  <a:rPr lang="en-US">
                    <a:noFill/>
                  </a:rPr>
                  <a:t> </a:t>
                </a:r>
              </a:p>
            </p:txBody>
          </p:sp>
        </mc:Fallback>
      </mc:AlternateContent>
      <p:sp>
        <p:nvSpPr>
          <p:cNvPr id="15" name="Oval 14"/>
          <p:cNvSpPr/>
          <p:nvPr/>
        </p:nvSpPr>
        <p:spPr>
          <a:xfrm>
            <a:off x="10122809" y="477286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01278" y="8191499"/>
            <a:ext cx="2709522" cy="2408785"/>
          </a:xfrm>
          <a:prstGeom prst="rect">
            <a:avLst/>
          </a:prstGeom>
        </p:spPr>
      </p:pic>
      <p:sp>
        <p:nvSpPr>
          <p:cNvPr id="7" name="Rectangle 6"/>
          <p:cNvSpPr/>
          <p:nvPr/>
        </p:nvSpPr>
        <p:spPr>
          <a:xfrm>
            <a:off x="6705600" y="4156153"/>
            <a:ext cx="9144000" cy="3272691"/>
          </a:xfrm>
          <a:prstGeom prst="rect">
            <a:avLst/>
          </a:prstGeom>
        </p:spPr>
        <p:txBody>
          <a:bodyPr>
            <a:spAutoFit/>
          </a:bodyPr>
          <a:lstStyle/>
          <a:p>
            <a:pPr>
              <a:lnSpc>
                <a:spcPct val="25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A. 0</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B. 1</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2</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D. -1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92525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5399" y="2857500"/>
            <a:ext cx="16185801" cy="6400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61199" y="-245476"/>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9600" y="598349"/>
            <a:ext cx="1918042" cy="1468173"/>
          </a:xfrm>
          <a:prstGeom prst="rect">
            <a:avLst/>
          </a:prstGeom>
        </p:spPr>
      </p:pic>
      <p:sp>
        <p:nvSpPr>
          <p:cNvPr id="10" name="Flowchart: Terminator 9"/>
          <p:cNvSpPr/>
          <p:nvPr/>
        </p:nvSpPr>
        <p:spPr>
          <a:xfrm>
            <a:off x="5562600" y="800100"/>
            <a:ext cx="7021521"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HOẠT ĐỘNG NHÓM</a:t>
            </a:r>
          </a:p>
        </p:txBody>
      </p:sp>
      <p:sp>
        <p:nvSpPr>
          <p:cNvPr id="11" name="Rectangle 10"/>
          <p:cNvSpPr/>
          <p:nvPr/>
        </p:nvSpPr>
        <p:spPr>
          <a:xfrm>
            <a:off x="2305919" y="3589109"/>
            <a:ext cx="13779158" cy="4708981"/>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Vẽ</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sơ</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đồ</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tổng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kết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kiến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chương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với</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nội</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dung:</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Tx/>
              <a:buChar char="-"/>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Biểu thức số. Biểu thức đại số.</a:t>
            </a:r>
          </a:p>
          <a:p>
            <a:pPr marL="571500" indent="-571500">
              <a:lnSpc>
                <a:spcPct val="150000"/>
              </a:lnSpc>
              <a:buFontTx/>
              <a:buChar char="-"/>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Đa thức một biến, thu gọn, nghiệm của đa thức một biến.</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nSpc>
                <a:spcPct val="150000"/>
              </a:lnSpc>
              <a:buFontTx/>
              <a:buChar char="-"/>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Phép cộng, phép trừ đa thức một biến.</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nSpc>
                <a:spcPct val="150000"/>
              </a:lnSpc>
              <a:buFontTx/>
              <a:buChar char="-"/>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Phép nhân, chia đa thức một biến.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6126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3966</Words>
  <Application>Microsoft Office PowerPoint</Application>
  <PresentationFormat>Custom</PresentationFormat>
  <Paragraphs>279</Paragraphs>
  <Slides>45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Times New Roman</vt:lpstr>
      <vt:lpstr>Kavoon</vt:lpstr>
      <vt:lpstr>Calibri</vt:lpstr>
      <vt:lpstr>Merriweather</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dc:creator>Dell</dc:creator>
  <cp:lastModifiedBy>hanh nguyen</cp:lastModifiedBy>
  <cp:revision>68</cp:revision>
  <dcterms:created xsi:type="dcterms:W3CDTF">2006-08-16T00:00:00Z</dcterms:created>
  <dcterms:modified xsi:type="dcterms:W3CDTF">2023-05-17T14:59:02Z</dcterms:modified>
  <dc:identifier>DAFR4ThywlQ</dc:identifier>
</cp:coreProperties>
</file>